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2"/>
  </p:notesMasterIdLst>
  <p:sldIdLst>
    <p:sldId id="256" r:id="rId2"/>
    <p:sldId id="882" r:id="rId3"/>
    <p:sldId id="883" r:id="rId4"/>
    <p:sldId id="884" r:id="rId5"/>
    <p:sldId id="737" r:id="rId6"/>
    <p:sldId id="316" r:id="rId7"/>
    <p:sldId id="712" r:id="rId8"/>
    <p:sldId id="676" r:id="rId9"/>
    <p:sldId id="672" r:id="rId10"/>
    <p:sldId id="793" r:id="rId11"/>
    <p:sldId id="738" r:id="rId12"/>
    <p:sldId id="741" r:id="rId13"/>
    <p:sldId id="308" r:id="rId14"/>
    <p:sldId id="742" r:id="rId15"/>
    <p:sldId id="675" r:id="rId16"/>
    <p:sldId id="768" r:id="rId17"/>
    <p:sldId id="818" r:id="rId18"/>
    <p:sldId id="819" r:id="rId19"/>
    <p:sldId id="743" r:id="rId20"/>
    <p:sldId id="313" r:id="rId21"/>
    <p:sldId id="794" r:id="rId22"/>
    <p:sldId id="824" r:id="rId23"/>
    <p:sldId id="692" r:id="rId24"/>
    <p:sldId id="299" r:id="rId25"/>
    <p:sldId id="820" r:id="rId26"/>
    <p:sldId id="795" r:id="rId27"/>
    <p:sldId id="821" r:id="rId28"/>
    <p:sldId id="796" r:id="rId29"/>
    <p:sldId id="305" r:id="rId30"/>
    <p:sldId id="822" r:id="rId31"/>
    <p:sldId id="823" r:id="rId32"/>
    <p:sldId id="813" r:id="rId33"/>
    <p:sldId id="814" r:id="rId34"/>
    <p:sldId id="826" r:id="rId35"/>
    <p:sldId id="827" r:id="rId36"/>
    <p:sldId id="828" r:id="rId37"/>
    <p:sldId id="833" r:id="rId38"/>
    <p:sldId id="881" r:id="rId39"/>
    <p:sldId id="829" r:id="rId40"/>
    <p:sldId id="825" r:id="rId41"/>
    <p:sldId id="807" r:id="rId42"/>
    <p:sldId id="806" r:id="rId43"/>
    <p:sldId id="831" r:id="rId44"/>
    <p:sldId id="830" r:id="rId45"/>
    <p:sldId id="307" r:id="rId46"/>
    <p:sldId id="320" r:id="rId47"/>
    <p:sldId id="866" r:id="rId48"/>
    <p:sldId id="754" r:id="rId49"/>
    <p:sldId id="812" r:id="rId50"/>
    <p:sldId id="816" r:id="rId51"/>
    <p:sldId id="869" r:id="rId52"/>
    <p:sldId id="870" r:id="rId53"/>
    <p:sldId id="871" r:id="rId54"/>
    <p:sldId id="766" r:id="rId55"/>
    <p:sldId id="280" r:id="rId56"/>
    <p:sldId id="872" r:id="rId57"/>
    <p:sldId id="873" r:id="rId58"/>
    <p:sldId id="874" r:id="rId59"/>
    <p:sldId id="875" r:id="rId60"/>
    <p:sldId id="800" r:id="rId61"/>
    <p:sldId id="877" r:id="rId62"/>
    <p:sldId id="845" r:id="rId63"/>
    <p:sldId id="846" r:id="rId64"/>
    <p:sldId id="834" r:id="rId65"/>
    <p:sldId id="847" r:id="rId66"/>
    <p:sldId id="848" r:id="rId67"/>
    <p:sldId id="849" r:id="rId68"/>
    <p:sldId id="850" r:id="rId69"/>
    <p:sldId id="851" r:id="rId70"/>
    <p:sldId id="852" r:id="rId71"/>
    <p:sldId id="853" r:id="rId72"/>
    <p:sldId id="854" r:id="rId73"/>
    <p:sldId id="855" r:id="rId74"/>
    <p:sldId id="856" r:id="rId75"/>
    <p:sldId id="858" r:id="rId76"/>
    <p:sldId id="859" r:id="rId77"/>
    <p:sldId id="805" r:id="rId78"/>
    <p:sldId id="860" r:id="rId79"/>
    <p:sldId id="861" r:id="rId80"/>
    <p:sldId id="862" r:id="rId81"/>
    <p:sldId id="863" r:id="rId82"/>
    <p:sldId id="864" r:id="rId83"/>
    <p:sldId id="865" r:id="rId84"/>
    <p:sldId id="879" r:id="rId85"/>
    <p:sldId id="815" r:id="rId86"/>
    <p:sldId id="880" r:id="rId87"/>
    <p:sldId id="837" r:id="rId88"/>
    <p:sldId id="836" r:id="rId89"/>
    <p:sldId id="838" r:id="rId90"/>
    <p:sldId id="839" r:id="rId91"/>
    <p:sldId id="840" r:id="rId92"/>
    <p:sldId id="803" r:id="rId93"/>
    <p:sldId id="841" r:id="rId94"/>
    <p:sldId id="842" r:id="rId95"/>
    <p:sldId id="843" r:id="rId96"/>
    <p:sldId id="844" r:id="rId97"/>
    <p:sldId id="835" r:id="rId98"/>
    <p:sldId id="885" r:id="rId99"/>
    <p:sldId id="886" r:id="rId100"/>
    <p:sldId id="832" r:id="rId10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microsoft.com/office/2016/11/relationships/changesInfo" Target="changesInfos/changesInfo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108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23/02/2026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7BB845-5EDE-4644-BE7F-B673B342B3A7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55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2EBE1-32C4-FB41-9E3E-76EC7259DC82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94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456D-5ACD-4673-BCE9-52505EC32CEF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2639-5270-4811-807B-89D4AE95E7ED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2976C-D408-4E27-8D02-D7795F6D8A01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3083-041D-491F-A9FE-D51D99E0B41E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455E6-A1CA-4CB6-9964-88D5086DA5CA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2E38-24C1-4A8F-B916-1E714FC129DD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7BCDC-BAA6-44B5-B642-6F28D623ABB1}" type="datetime1">
              <a:rPr lang="en-GB" smtClean="0"/>
              <a:t>23/02/2026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4BEC3-2CF9-4B19-A0A5-E70A0675B677}" type="datetime1">
              <a:rPr lang="en-GB" smtClean="0"/>
              <a:t>23/02/2026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8BFD-B06D-4A45-8453-724AC7BA29C5}" type="datetime1">
              <a:rPr lang="en-GB" smtClean="0"/>
              <a:t>23/02/2026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99B0-2926-4194-B668-6A0D6123824C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426-21FD-40F4-9F0B-AD19F2317DCA}" type="datetime1">
              <a:rPr lang="en-GB" smtClean="0"/>
              <a:t>23/02/2026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9896D-5D36-4D31-A0CE-0C2BFB17B225}" type="datetime1">
              <a:rPr lang="en-GB" smtClean="0"/>
              <a:t>23/02/2026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ameronrwolfe.substack.com/p/language-model-training-and-inferenc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yncedreview.com/2019/02/22/yann-lecun-cake-analogy-2-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18.png"/><Relationship Id="rId7" Type="http://schemas.openxmlformats.org/officeDocument/2006/relationships/image" Target="NUL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medium.com/@alexmriggio/bert-for-sequence-classification-from-scratch-code-and-theory-fb88053800f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s://arxiv.org/abs/2104.09864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ameronrwolfe.substack.com/p/language-model-training-and-inference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ewsletter.maartengrootendorst.com/p/a-visual-guide-to-mixture-of-experts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m.dartus.fr/posts/2025/how-llm-generate-text/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ameronrwolfe.substack.com/p/language-model-training-and-inference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png"/><Relationship Id="rId4" Type="http://schemas.openxmlformats.org/officeDocument/2006/relationships/hyperlink" Target="https://e2eml.school/transformer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hyperlink" Target="https://pm.dartus.fr/posts/2025/how-llm-generate-text/" TargetMode="Externa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m.dartus.fr/posts/2025/how-llm-generate-text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m.dartus.fr/posts/2025/how-llm-generate-text/" TargetMode="External"/><Relationship Id="rId5" Type="http://schemas.openxmlformats.org/officeDocument/2006/relationships/image" Target="../media/image42.png"/><Relationship Id="rId4" Type="http://schemas.openxmlformats.org/officeDocument/2006/relationships/hyperlink" Target="https://cameronrwolfe.substack.com/p/language-model-training-and-inferenc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ameronrwolfe.substack.com/p/language-model-training-and-inference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pathy/nanoGPT" TargetMode="External"/><Relationship Id="rId2" Type="http://schemas.openxmlformats.org/officeDocument/2006/relationships/hyperlink" Target="https://github.com/karpathy/minGP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ghtning-AI/litgpt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euret.org/public/lbdl.pdf" TargetMode="External"/><Relationship Id="rId4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onshotAI/Kimi-K2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moonshotai.github.io/Kimi-K2/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5.05665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mccormickml.com/2019/07/22/BERT-fine-tuning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rl/main/en/sft_trainer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hyperlink" Target="https://cameronrwolfe.substack.com/p/understanding-and-using-supervis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arpathy/nanochat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2201.11903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5.11916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g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mptingguide.ai/research/rag" TargetMode="External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11.2738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8.10084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hyperlink" Target="https://www.sbert.net/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1.11482" TargetMode="External"/><Relationship Id="rId2" Type="http://schemas.openxmlformats.org/officeDocument/2006/relationships/hyperlink" Target="https://arxiv.org/abs/2203.1117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9.03409" TargetMode="External"/><Relationship Id="rId4" Type="http://schemas.openxmlformats.org/officeDocument/2006/relationships/hyperlink" Target="https://arxiv.org/pdf/2303.11366" TargetMode="Externa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8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501.12948" TargetMode="External"/><Relationship Id="rId2" Type="http://schemas.openxmlformats.org/officeDocument/2006/relationships/hyperlink" Target="https://arxiv.org/abs/2412.16720" TargetMode="Externa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CEmiRjPEtQ" TargetMode="External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CEmiRjPEtQ" TargetMode="External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Language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E4890-E6FF-2E7F-8135-25115B14B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Artificial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BCDC7E5-D7A7-4A4D-D7BA-4ADED8922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Tokenization</a:t>
            </a:r>
            <a:r>
              <a:rPr lang="de-DE" dirty="0"/>
              <a:t> &amp; </a:t>
            </a:r>
            <a:r>
              <a:rPr lang="de-DE" dirty="0" err="1"/>
              <a:t>Embeddings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E35D160-5F88-C8FA-1779-A31D24A9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10</a:t>
            </a:fld>
            <a:endParaRPr lang="en-GB"/>
          </a:p>
        </p:txBody>
      </p:sp>
      <p:pic>
        <p:nvPicPr>
          <p:cNvPr id="7" name="Grafik 6" descr="Ein Bild, das Text, Screenshot, Zahl, Diagramm enthält.&#10;&#10;KI-generierte Inhalte können fehlerhaft sein.">
            <a:extLst>
              <a:ext uri="{FF2B5EF4-FFF2-40B4-BE49-F238E27FC236}">
                <a16:creationId xmlns:a16="http://schemas.microsoft.com/office/drawing/2014/main" id="{A9B50630-A54E-D44F-A579-EE71DE874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90688"/>
            <a:ext cx="9144000" cy="4523984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59B2AC5B-C9B6-DFBA-0AA1-6A856780D62D}"/>
              </a:ext>
            </a:extLst>
          </p:cNvPr>
          <p:cNvSpPr txBox="1"/>
          <p:nvPr/>
        </p:nvSpPr>
        <p:spPr>
          <a:xfrm>
            <a:off x="9715941" y="6214672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3334965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BD2127B-53C4-3F52-0483-3AFB5EBED99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 anchor="b">
                <a:normAutofit/>
              </a:bodyPr>
              <a:lstStyle/>
              <a:p>
                <a:r>
                  <a:rPr lang="en-GB" sz="5400" dirty="0"/>
                  <a:t>LLMs </a:t>
                </a:r>
                <a14:m>
                  <m:oMath xmlns:m="http://schemas.openxmlformats.org/officeDocument/2006/math">
                    <m:r>
                      <a:rPr lang="en-GB" sz="5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GB" sz="5400" dirty="0"/>
                  <a:t> AGI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BD2127B-53C4-3F52-0483-3AFB5EBED9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3136" b="-2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5337"/>
            <a:ext cx="4473502" cy="3801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 or world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000" dirty="0"/>
              <a:t>And don’t get fooled by alignment ;).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100</a:t>
            </a:fld>
            <a:endParaRPr lang="en-DE">
              <a:solidFill>
                <a:srgbClr val="FFFFFF"/>
              </a:solidFill>
            </a:endParaRPr>
          </a:p>
        </p:txBody>
      </p:sp>
      <p:pic>
        <p:nvPicPr>
          <p:cNvPr id="5" name="Grafik 4" descr="Ein Bild, das Clipart, Cartoon, Animierter Cartoon, Menschliches Gesicht enthält.&#10;&#10;KI-generierte Inhalte können fehlerhaft sein.">
            <a:extLst>
              <a:ext uri="{FF2B5EF4-FFF2-40B4-BE49-F238E27FC236}">
                <a16:creationId xmlns:a16="http://schemas.microsoft.com/office/drawing/2014/main" id="{2C84D3D4-5D6D-4D71-AFE2-8873EC57ED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52" b="3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8304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Self-Supervised</a:t>
            </a:r>
            <a:r>
              <a:rPr lang="en-DE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19287"/>
            <a:ext cx="6663267" cy="4802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unsupervised learning </a:t>
            </a:r>
            <a:r>
              <a:rPr lang="en-GB" sz="2400" dirty="0"/>
              <a:t>(l</a:t>
            </a:r>
            <a:r>
              <a:rPr lang="en-DE" sz="2400" dirty="0"/>
              <a:t>earning by observation</a:t>
            </a:r>
            <a:r>
              <a:rPr lang="de-DE" sz="2400" dirty="0"/>
              <a:t>)</a:t>
            </a:r>
            <a:endParaRPr lang="en-DE" sz="2400" dirty="0"/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400" dirty="0"/>
              <a:t>input-output mapping like supervised learning</a:t>
            </a:r>
          </a:p>
          <a:p>
            <a:r>
              <a:rPr lang="en-GB" sz="2400" dirty="0"/>
              <a:t>b</a:t>
            </a:r>
            <a:r>
              <a:rPr lang="en-DE" sz="2400" dirty="0"/>
              <a:t>ut generating labels itself </a:t>
            </a:r>
            <a:r>
              <a:rPr lang="en-DE" sz="2400"/>
              <a:t>from input</a:t>
            </a:r>
            <a:r>
              <a:rPr lang="de-DE" sz="2400" dirty="0"/>
              <a:t>s</a:t>
            </a:r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7970359" y="1033707"/>
            <a:ext cx="402368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9F10E5-DE34-FB67-7C29-B1672FF8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940" y="1846291"/>
            <a:ext cx="3724860" cy="26971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292333-240C-FB56-0D45-29F405F18B6B}"/>
              </a:ext>
            </a:extLst>
          </p:cNvPr>
          <p:cNvSpPr txBox="1"/>
          <p:nvPr/>
        </p:nvSpPr>
        <p:spPr>
          <a:xfrm>
            <a:off x="11353800" y="436827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17">
            <a:extLst>
              <a:ext uri="{FF2B5EF4-FFF2-40B4-BE49-F238E27FC236}">
                <a16:creationId xmlns:a16="http://schemas.microsoft.com/office/drawing/2014/main" id="{EE634650-3734-0ACC-54B5-CD0CF49B741F}"/>
              </a:ext>
            </a:extLst>
          </p:cNvPr>
          <p:cNvSpPr txBox="1"/>
          <p:nvPr/>
        </p:nvSpPr>
        <p:spPr>
          <a:xfrm>
            <a:off x="457199" y="5554912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 books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1CDDAB50-16FA-BDF1-CDC3-2B81B557BA2D}"/>
              </a:ext>
            </a:extLst>
          </p:cNvPr>
          <p:cNvSpPr txBox="1"/>
          <p:nvPr/>
        </p:nvSpPr>
        <p:spPr>
          <a:xfrm>
            <a:off x="457199" y="5140283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96201BF-F20D-0790-E25C-A42DE69816EA}"/>
              </a:ext>
            </a:extLst>
          </p:cNvPr>
          <p:cNvSpPr/>
          <p:nvPr/>
        </p:nvSpPr>
        <p:spPr>
          <a:xfrm>
            <a:off x="8995946" y="5179960"/>
            <a:ext cx="1185333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15">
            <a:extLst>
              <a:ext uri="{FF2B5EF4-FFF2-40B4-BE49-F238E27FC236}">
                <a16:creationId xmlns:a16="http://schemas.microsoft.com/office/drawing/2014/main" id="{35889AD7-3E4E-25B5-222D-145006538CF5}"/>
              </a:ext>
            </a:extLst>
          </p:cNvPr>
          <p:cNvSpPr/>
          <p:nvPr/>
        </p:nvSpPr>
        <p:spPr>
          <a:xfrm>
            <a:off x="10238298" y="5594589"/>
            <a:ext cx="847061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1DA09AB6-0570-A325-704D-2961E74F5497}"/>
                  </a:ext>
                </a:extLst>
              </p:cNvPr>
              <p:cNvSpPr txBox="1"/>
              <p:nvPr/>
            </p:nvSpPr>
            <p:spPr>
              <a:xfrm>
                <a:off x="5528553" y="5969541"/>
                <a:ext cx="310055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1DA09AB6-0570-A325-704D-2961E74F54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8553" y="5969541"/>
                <a:ext cx="310055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feld 12">
            <a:extLst>
              <a:ext uri="{FF2B5EF4-FFF2-40B4-BE49-F238E27FC236}">
                <a16:creationId xmlns:a16="http://schemas.microsoft.com/office/drawing/2014/main" id="{9D45ADD1-0718-01CA-D814-5CB1F6966265}"/>
              </a:ext>
            </a:extLst>
          </p:cNvPr>
          <p:cNvSpPr txBox="1"/>
          <p:nvPr/>
        </p:nvSpPr>
        <p:spPr>
          <a:xfrm>
            <a:off x="3581401" y="6261059"/>
            <a:ext cx="417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entire</a:t>
            </a:r>
            <a:r>
              <a:rPr lang="de-DE" dirty="0"/>
              <a:t> </a:t>
            </a:r>
            <a:r>
              <a:rPr lang="de-DE" dirty="0" err="1"/>
              <a:t>internet</a:t>
            </a:r>
            <a:r>
              <a:rPr lang="de-DE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Context Awareness: </a:t>
            </a:r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853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>
                <a:hlinkClick r:id="rId2"/>
              </a:rPr>
              <a:t>A</a:t>
            </a:r>
            <a:r>
              <a:rPr lang="en-DE" sz="2600" dirty="0">
                <a:hlinkClick r:id="rId2"/>
              </a:rPr>
              <a:t>ttention </a:t>
            </a:r>
            <a:r>
              <a:rPr lang="de-DE" sz="2600" dirty="0">
                <a:hlinkClick r:id="rId2"/>
              </a:rPr>
              <a:t>I</a:t>
            </a:r>
            <a:r>
              <a:rPr lang="en-DE" sz="2600" dirty="0">
                <a:hlinkClick r:id="rId2"/>
              </a:rPr>
              <a:t>s </a:t>
            </a:r>
            <a:r>
              <a:rPr lang="de-DE" sz="2600" dirty="0">
                <a:hlinkClick r:id="rId2"/>
              </a:rPr>
              <a:t>A</a:t>
            </a:r>
            <a:r>
              <a:rPr lang="en-DE" sz="2600" dirty="0">
                <a:hlinkClick r:id="rId2"/>
              </a:rPr>
              <a:t>ll </a:t>
            </a:r>
            <a:r>
              <a:rPr lang="de-DE" sz="2600" dirty="0">
                <a:hlinkClick r:id="rId2"/>
              </a:rPr>
              <a:t>Y</a:t>
            </a:r>
            <a:r>
              <a:rPr lang="en-DE" sz="2600" dirty="0">
                <a:hlinkClick r:id="rId2"/>
              </a:rPr>
              <a:t>ou </a:t>
            </a:r>
            <a:r>
              <a:rPr lang="de-DE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eed</a:t>
            </a:r>
            <a:r>
              <a:rPr lang="en-DE" sz="2600" dirty="0"/>
              <a:t>:</a:t>
            </a:r>
            <a:endParaRPr lang="en-GB" sz="2600" dirty="0"/>
          </a:p>
          <a:p>
            <a:pPr marL="0" indent="0">
              <a:buNone/>
            </a:pPr>
            <a:r>
              <a:rPr lang="de-DE" sz="2600" dirty="0"/>
              <a:t>completely replaced recurrent neural networks</a:t>
            </a:r>
            <a:r>
              <a:rPr lang="en-GB" sz="2600" dirty="0"/>
              <a:t> (RNN)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>
                <a:sym typeface="Wingdings" pitchFamily="2" charset="2"/>
              </a:rPr>
              <a:t>much </a:t>
            </a:r>
            <a:r>
              <a:rPr lang="en-DE" sz="2600" dirty="0">
                <a:sym typeface="Wingdings" pitchFamily="2" charset="2"/>
              </a:rPr>
              <a:t>more parallelization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bigger models</a:t>
            </a: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076852"/>
            <a:ext cx="3541301" cy="5032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AAB3E4-2DB6-65FE-A9AD-40C8BDD95368}"/>
              </a:ext>
            </a:extLst>
          </p:cNvPr>
          <p:cNvSpPr txBox="1"/>
          <p:nvPr/>
        </p:nvSpPr>
        <p:spPr>
          <a:xfrm>
            <a:off x="8845493" y="122094"/>
            <a:ext cx="32757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original transformer: sequence-to-sequence model (e.g., for machine translation)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5D7407-421F-E8C3-9910-89BF31E8FC5D}"/>
              </a:ext>
            </a:extLst>
          </p:cNvPr>
          <p:cNvSpPr txBox="1"/>
          <p:nvPr/>
        </p:nvSpPr>
        <p:spPr>
          <a:xfrm>
            <a:off x="9279914" y="610922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encoder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BB70B9-1391-5F36-D215-544895BA33D0}"/>
              </a:ext>
            </a:extLst>
          </p:cNvPr>
          <p:cNvSpPr txBox="1"/>
          <p:nvPr/>
        </p:nvSpPr>
        <p:spPr>
          <a:xfrm>
            <a:off x="10482141" y="6101473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decoder</a:t>
            </a:r>
            <a:endParaRPr lang="en-GB" dirty="0"/>
          </a:p>
        </p:txBody>
      </p:sp>
      <p:sp>
        <p:nvSpPr>
          <p:cNvPr id="4" name="TextBox 16">
            <a:extLst>
              <a:ext uri="{FF2B5EF4-FFF2-40B4-BE49-F238E27FC236}">
                <a16:creationId xmlns:a16="http://schemas.microsoft.com/office/drawing/2014/main" id="{EB299F50-2939-0385-3115-D64904951E11}"/>
              </a:ext>
            </a:extLst>
          </p:cNvPr>
          <p:cNvSpPr txBox="1"/>
          <p:nvPr/>
        </p:nvSpPr>
        <p:spPr>
          <a:xfrm>
            <a:off x="3825766" y="5881936"/>
            <a:ext cx="41284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/>
              <a:t>encoder/decoder</a:t>
            </a:r>
            <a:r>
              <a:rPr lang="de-DE" sz="2200" dirty="0"/>
              <a:t> </a:t>
            </a:r>
            <a:r>
              <a:rPr lang="de-DE" sz="2200" dirty="0" err="1"/>
              <a:t>stacks</a:t>
            </a:r>
            <a:r>
              <a:rPr lang="de-DE" sz="2200" dirty="0"/>
              <a:t> (</a:t>
            </a:r>
            <a:r>
              <a:rPr lang="de-DE" sz="2200" dirty="0" err="1"/>
              <a:t>depth</a:t>
            </a:r>
            <a:r>
              <a:rPr lang="de-DE" sz="2200" dirty="0"/>
              <a:t>): </a:t>
            </a:r>
            <a:r>
              <a:rPr lang="en-DE" sz="2200"/>
              <a:t>output fed </a:t>
            </a:r>
            <a:r>
              <a:rPr lang="en-DE" sz="2200" dirty="0"/>
              <a:t>as input to </a:t>
            </a:r>
            <a:r>
              <a:rPr lang="en-DE" sz="2200"/>
              <a:t>next one</a:t>
            </a:r>
            <a:endParaRPr lang="en-DE" sz="2200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98467F4-F7FE-68E7-EAB0-B7F0B00E9E93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7954259" y="4001294"/>
            <a:ext cx="811369" cy="22653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428CB132-CA33-FA0A-F9B0-7D82FFFE367B}"/>
              </a:ext>
            </a:extLst>
          </p:cNvPr>
          <p:cNvCxnSpPr>
            <a:stCxn id="4" idx="3"/>
          </p:cNvCxnSpPr>
          <p:nvPr/>
        </p:nvCxnSpPr>
        <p:spPr>
          <a:xfrm flipV="1">
            <a:off x="7954259" y="3552497"/>
            <a:ext cx="3806817" cy="27141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  <a:r>
              <a:rPr lang="de-DE" dirty="0"/>
              <a:t> Mechanism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</a:t>
            </a:r>
            <a:r>
              <a:rPr lang="de-DE" sz="2600" dirty="0"/>
              <a:t>token</a:t>
            </a:r>
            <a:r>
              <a:rPr lang="en-DE" sz="2600" dirty="0"/>
              <a:t>s in terms of relevance for encoding of given </a:t>
            </a:r>
            <a:r>
              <a:rPr lang="de-DE" sz="2600" dirty="0"/>
              <a:t>token</a:t>
            </a:r>
            <a:r>
              <a:rPr lang="en-DE" sz="26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1934"/>
            <a:ext cx="4026031" cy="3880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B4482C-892F-56FB-5D38-3C0BDD384E6B}"/>
              </a:ext>
            </a:extLst>
          </p:cNvPr>
          <p:cNvSpPr txBox="1"/>
          <p:nvPr/>
        </p:nvSpPr>
        <p:spPr>
          <a:xfrm>
            <a:off x="4706872" y="5433483"/>
            <a:ext cx="3337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only allow to attend to earlier positions in sequence (masking future positions)</a:t>
            </a:r>
            <a:endParaRPr lang="en-DE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3124000" y="6415801"/>
            <a:ext cx="5928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3716866" y="2900896"/>
            <a:ext cx="3991703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43E03133-ED4C-AE8D-9AF8-953611BFE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20213" y="1407583"/>
            <a:ext cx="4123973" cy="494876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044664" y="4969933"/>
            <a:ext cx="2013736" cy="971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3850DC-CE6F-155D-F5F1-8A70D343B064}"/>
              </a:ext>
            </a:extLst>
          </p:cNvPr>
          <p:cNvSpPr txBox="1"/>
          <p:nvPr/>
        </p:nvSpPr>
        <p:spPr>
          <a:xfrm>
            <a:off x="8823557" y="976696"/>
            <a:ext cx="25934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GPT (decoder-only):</a:t>
            </a:r>
            <a:endParaRPr lang="en-GB" sz="2200" dirty="0"/>
          </a:p>
        </p:txBody>
      </p:sp>
      <p:sp>
        <p:nvSpPr>
          <p:cNvPr id="22" name="Rounded Rectangle 6">
            <a:extLst>
              <a:ext uri="{FF2B5EF4-FFF2-40B4-BE49-F238E27FC236}">
                <a16:creationId xmlns:a16="http://schemas.microsoft.com/office/drawing/2014/main" id="{B34FD39B-830D-AF3A-4092-668B964D7AA7}"/>
              </a:ext>
            </a:extLst>
          </p:cNvPr>
          <p:cNvSpPr/>
          <p:nvPr/>
        </p:nvSpPr>
        <p:spPr>
          <a:xfrm>
            <a:off x="9810205" y="4140340"/>
            <a:ext cx="671529" cy="11851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A1C6D2-7C83-82B0-FF51-95368AD74B3B}"/>
              </a:ext>
            </a:extLst>
          </p:cNvPr>
          <p:cNvCxnSpPr>
            <a:cxnSpLocks/>
          </p:cNvCxnSpPr>
          <p:nvPr/>
        </p:nvCxnSpPr>
        <p:spPr>
          <a:xfrm>
            <a:off x="3598333" y="4842939"/>
            <a:ext cx="620340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6467" y="1825625"/>
                <a:ext cx="6798063" cy="29749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matrices created from input embeddings by multiplication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467" y="1825625"/>
                <a:ext cx="6798063" cy="2974975"/>
              </a:xfrm>
              <a:blipFill>
                <a:blip r:embed="rId2"/>
                <a:stretch>
                  <a:fillRect l="-1614" t="-30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75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366978" y="6414894"/>
            <a:ext cx="6142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453472" y="4731028"/>
            <a:ext cx="457404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correlation between inputs (not independent as in conventional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529670" y="3051884"/>
            <a:ext cx="4300791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key-word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9027520" y="5700524"/>
            <a:ext cx="3624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830461" y="3652049"/>
            <a:ext cx="943832" cy="38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7809186" y="557649"/>
            <a:ext cx="43302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</a:t>
            </a:r>
            <a:r>
              <a:rPr lang="en-DE" sz="1600" dirty="0"/>
              <a:t>oftmax not </a:t>
            </a:r>
            <a:r>
              <a:rPr lang="en-DE" sz="1600"/>
              <a:t>scale invariant</a:t>
            </a:r>
            <a:r>
              <a:rPr lang="de-DE" sz="1600" dirty="0"/>
              <a:t> (</a:t>
            </a:r>
            <a:r>
              <a:rPr lang="en-DE" sz="1600"/>
              <a:t>largest </a:t>
            </a:r>
            <a:r>
              <a:rPr lang="de-DE" sz="1600" dirty="0" err="1"/>
              <a:t>component</a:t>
            </a:r>
            <a:r>
              <a:rPr lang="en-DE" sz="1600"/>
              <a:t> dominate</a:t>
            </a:r>
            <a:r>
              <a:rPr lang="de-DE" sz="1600" dirty="0"/>
              <a:t>s </a:t>
            </a:r>
            <a:r>
              <a:rPr lang="de-DE" sz="1600" dirty="0" err="1"/>
              <a:t>for</a:t>
            </a:r>
            <a:r>
              <a:rPr lang="de-DE" sz="1600" dirty="0"/>
              <a:t> large </a:t>
            </a:r>
            <a:r>
              <a:rPr lang="de-DE" sz="1600" dirty="0" err="1"/>
              <a:t>scale</a:t>
            </a:r>
            <a:r>
              <a:rPr lang="de-DE" sz="1600" dirty="0"/>
              <a:t>)</a:t>
            </a:r>
            <a:r>
              <a:rPr lang="en-DE" sz="1600"/>
              <a:t> </a:t>
            </a:r>
            <a:r>
              <a:rPr lang="de-DE" sz="1600" dirty="0"/>
              <a:t>and </a:t>
            </a:r>
            <a:r>
              <a:rPr lang="de-DE" sz="1600" dirty="0" err="1"/>
              <a:t>dot</a:t>
            </a:r>
            <a:r>
              <a:rPr lang="de-DE" sz="1600" dirty="0"/>
              <a:t> </a:t>
            </a:r>
            <a:r>
              <a:rPr lang="de-DE" sz="1600" dirty="0" err="1"/>
              <a:t>product</a:t>
            </a:r>
            <a:r>
              <a:rPr lang="de-DE" sz="1600" dirty="0"/>
              <a:t> larger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vector</a:t>
            </a:r>
            <a:r>
              <a:rPr lang="de-DE" sz="1600" dirty="0"/>
              <a:t> </a:t>
            </a:r>
            <a:r>
              <a:rPr lang="de-DE" sz="1600" dirty="0" err="1"/>
              <a:t>dimensions</a:t>
            </a:r>
            <a:endParaRPr lang="en-DE" sz="16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160933" y="1388646"/>
            <a:ext cx="813385" cy="13428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9974318" y="1388646"/>
            <a:ext cx="1235468" cy="86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335" y="4563126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83791" y="5610450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98793" y="5303760"/>
            <a:ext cx="120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9D48-8CC9-D2AC-40B6-41BC30D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Dimensions in BERT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F25B58-3286-741E-95B6-ECD05D1E5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315" y="2240527"/>
            <a:ext cx="4496205" cy="17801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8D47AD-B14B-90FF-3DA1-29898B909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315" y="4779211"/>
            <a:ext cx="5685446" cy="17274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546D8C-B4E8-0205-41DD-80D24C4EF046}"/>
              </a:ext>
            </a:extLst>
          </p:cNvPr>
          <p:cNvSpPr txBox="1"/>
          <p:nvPr/>
        </p:nvSpPr>
        <p:spPr>
          <a:xfrm>
            <a:off x="1158584" y="3680432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C8443-863C-0D5E-F9CA-AAA028A0B5FD}"/>
              </a:ext>
            </a:extLst>
          </p:cNvPr>
          <p:cNvSpPr txBox="1"/>
          <p:nvPr/>
        </p:nvSpPr>
        <p:spPr>
          <a:xfrm>
            <a:off x="5463745" y="2747576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FE7DE3-071C-B48C-07B1-979A7B97AF6B}"/>
              </a:ext>
            </a:extLst>
          </p:cNvPr>
          <p:cNvSpPr txBox="1"/>
          <p:nvPr/>
        </p:nvSpPr>
        <p:spPr>
          <a:xfrm>
            <a:off x="5463745" y="5295870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D3177-DAF4-108D-24ED-F752323DBF8D}"/>
              </a:ext>
            </a:extLst>
          </p:cNvPr>
          <p:cNvSpPr txBox="1"/>
          <p:nvPr/>
        </p:nvSpPr>
        <p:spPr>
          <a:xfrm>
            <a:off x="4827534" y="6412092"/>
            <a:ext cx="6076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7" name="Picture 6" descr="A diagram of a projector&#10;&#10;AI-generated content may be incorrect.">
            <a:extLst>
              <a:ext uri="{FF2B5EF4-FFF2-40B4-BE49-F238E27FC236}">
                <a16:creationId xmlns:a16="http://schemas.microsoft.com/office/drawing/2014/main" id="{60FC894E-70C0-A954-E1C5-0B11260A37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154" y="3071698"/>
            <a:ext cx="3593818" cy="292194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9F33D32-FDE2-A6E0-6FC7-F21C287D33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18" y="1646010"/>
            <a:ext cx="4419600" cy="495300"/>
          </a:xfrm>
          <a:prstGeom prst="rect">
            <a:avLst/>
          </a:prstGeom>
        </p:spPr>
      </p:pic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98DD9F3-7E52-6B86-90B0-08E464BD894D}"/>
              </a:ext>
            </a:extLst>
          </p:cNvPr>
          <p:cNvCxnSpPr>
            <a:cxnSpLocks/>
          </p:cNvCxnSpPr>
          <p:nvPr/>
        </p:nvCxnSpPr>
        <p:spPr>
          <a:xfrm>
            <a:off x="4508817" y="2473342"/>
            <a:ext cx="2146130" cy="5563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C676DB4-7B19-F430-260B-1D9246E47180}"/>
                  </a:ext>
                </a:extLst>
              </p:cNvPr>
              <p:cNvSpPr txBox="1"/>
              <p:nvPr/>
            </p:nvSpPr>
            <p:spPr>
              <a:xfrm>
                <a:off x="2134422" y="2234672"/>
                <a:ext cx="24988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often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>
                            <a:latin typeface="Cambria Math" panose="02040503050406030204" pitchFamily="18" charset="0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de-DE" dirty="0"/>
                  <a:t> (but not </a:t>
                </a:r>
                <a:r>
                  <a:rPr lang="de-DE" dirty="0" err="1"/>
                  <a:t>necessarily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C676DB4-7B19-F430-260B-1D9246E47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4422" y="2234672"/>
                <a:ext cx="2498835" cy="646331"/>
              </a:xfrm>
              <a:prstGeom prst="rect">
                <a:avLst/>
              </a:prstGeom>
              <a:blipFill>
                <a:blip r:embed="rId7"/>
                <a:stretch>
                  <a:fillRect l="-2030" t="-5769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feld 23">
            <a:extLst>
              <a:ext uri="{FF2B5EF4-FFF2-40B4-BE49-F238E27FC236}">
                <a16:creationId xmlns:a16="http://schemas.microsoft.com/office/drawing/2014/main" id="{ADB2BFED-88C2-4352-0258-85EA343DD6DD}"/>
              </a:ext>
            </a:extLst>
          </p:cNvPr>
          <p:cNvSpPr txBox="1"/>
          <p:nvPr/>
        </p:nvSpPr>
        <p:spPr>
          <a:xfrm>
            <a:off x="20498" y="4084309"/>
            <a:ext cx="1382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de-DE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5D06A6E8-9C81-FB69-C576-7DA0B0C29934}"/>
              </a:ext>
            </a:extLst>
          </p:cNvPr>
          <p:cNvSpPr txBox="1"/>
          <p:nvPr/>
        </p:nvSpPr>
        <p:spPr>
          <a:xfrm>
            <a:off x="348041" y="5309002"/>
            <a:ext cx="810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inputs</a:t>
            </a:r>
            <a:endParaRPr lang="de-DE" dirty="0"/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5F6D7A7-80C9-C921-862A-2DAB9B96CCDB}"/>
              </a:ext>
            </a:extLst>
          </p:cNvPr>
          <p:cNvCxnSpPr>
            <a:stCxn id="26" idx="3"/>
          </p:cNvCxnSpPr>
          <p:nvPr/>
        </p:nvCxnSpPr>
        <p:spPr>
          <a:xfrm flipV="1">
            <a:off x="1158584" y="5394425"/>
            <a:ext cx="1560825" cy="99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8EE76C1E-29A4-EA66-50CB-43B59AA54CBB}"/>
              </a:ext>
            </a:extLst>
          </p:cNvPr>
          <p:cNvSpPr txBox="1"/>
          <p:nvPr/>
        </p:nvSpPr>
        <p:spPr>
          <a:xfrm>
            <a:off x="20498" y="3034101"/>
            <a:ext cx="1560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linear </a:t>
            </a:r>
            <a:r>
              <a:rPr lang="de-DE" dirty="0" err="1"/>
              <a:t>projections</a:t>
            </a:r>
            <a:endParaRPr lang="de-DE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22C14CF-CAA4-A472-D03C-C7E5F42C7317}"/>
              </a:ext>
            </a:extLst>
          </p:cNvPr>
          <p:cNvSpPr/>
          <p:nvPr/>
        </p:nvSpPr>
        <p:spPr>
          <a:xfrm>
            <a:off x="1505154" y="5759669"/>
            <a:ext cx="3626210" cy="315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458DDED-27D5-D36D-E68E-C3A3AD8FFBF1}"/>
              </a:ext>
            </a:extLst>
          </p:cNvPr>
          <p:cNvSpPr/>
          <p:nvPr/>
        </p:nvSpPr>
        <p:spPr>
          <a:xfrm>
            <a:off x="5810314" y="6272155"/>
            <a:ext cx="5685445" cy="234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857B30D7-411D-2410-0AFA-B4AFE673CCF0}"/>
              </a:ext>
            </a:extLst>
          </p:cNvPr>
          <p:cNvSpPr/>
          <p:nvPr/>
        </p:nvSpPr>
        <p:spPr>
          <a:xfrm>
            <a:off x="5834620" y="3747608"/>
            <a:ext cx="4471900" cy="252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tx1"/>
                </a:solidFill>
              </a:ln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3B3758D4-C521-84F6-5F15-D482FC2A15D2}"/>
                  </a:ext>
                </a:extLst>
              </p:cNvPr>
              <p:cNvSpPr txBox="1"/>
              <p:nvPr/>
            </p:nvSpPr>
            <p:spPr>
              <a:xfrm>
                <a:off x="7986071" y="3816967"/>
                <a:ext cx="3908634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err="1"/>
                  <a:t>sequence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de-DE" dirty="0"/>
              </a:p>
              <a:p>
                <a:r>
                  <a:rPr lang="de-DE" dirty="0" err="1"/>
                  <a:t>upper</a:t>
                </a:r>
                <a:r>
                  <a:rPr lang="de-DE" dirty="0"/>
                  <a:t> </a:t>
                </a:r>
                <a:r>
                  <a:rPr lang="de-DE" dirty="0" err="1"/>
                  <a:t>bound</a:t>
                </a:r>
                <a:r>
                  <a:rPr lang="de-DE" dirty="0"/>
                  <a:t>: </a:t>
                </a:r>
                <a:r>
                  <a:rPr lang="de-DE" dirty="0" err="1"/>
                  <a:t>context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dirty="0"/>
              </a:p>
              <a:p>
                <a:r>
                  <a:rPr lang="de-DE" dirty="0"/>
                  <a:t>(design </a:t>
                </a:r>
                <a:r>
                  <a:rPr lang="de-DE" dirty="0" err="1"/>
                  <a:t>choice</a:t>
                </a:r>
                <a:r>
                  <a:rPr lang="de-DE" dirty="0"/>
                  <a:t>)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3B3758D4-C521-84F6-5F15-D482FC2A15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6071" y="3816967"/>
                <a:ext cx="3908634" cy="923330"/>
              </a:xfrm>
              <a:prstGeom prst="rect">
                <a:avLst/>
              </a:prstGeom>
              <a:blipFill>
                <a:blip r:embed="rId8"/>
                <a:stretch>
                  <a:fillRect l="-1294" t="-2703" r="-324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BC99FFE9-E089-2847-BE64-D6ACCB92A476}"/>
              </a:ext>
            </a:extLst>
          </p:cNvPr>
          <p:cNvCxnSpPr>
            <a:cxnSpLocks/>
          </p:cNvCxnSpPr>
          <p:nvPr/>
        </p:nvCxnSpPr>
        <p:spPr>
          <a:xfrm flipH="1" flipV="1">
            <a:off x="6516414" y="3119530"/>
            <a:ext cx="1542003" cy="880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1DC16-7B81-230B-583A-D1A560A5D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6448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machine&#10;&#10;AI-generated content may be incorrect.">
            <a:extLst>
              <a:ext uri="{FF2B5EF4-FFF2-40B4-BE49-F238E27FC236}">
                <a16:creationId xmlns:a16="http://schemas.microsoft.com/office/drawing/2014/main" id="{923A2402-E105-6802-1513-F2F26EDF0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783" y="35984"/>
            <a:ext cx="6850974" cy="5700254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DF1FD18-D2A0-2078-98E0-DBA1C409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MatMul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2711593-CE88-D625-4052-59C059762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90684"/>
            <a:ext cx="10515600" cy="931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weighted average: reflecting to what degree a token is paying attention to the other tokens in the 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9D468-A5B3-3E34-5C8E-5963984ED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06C0C820-1A8C-A194-C157-A57F3A1B8DD2}"/>
                  </a:ext>
                </a:extLst>
              </p:cNvPr>
              <p:cNvSpPr txBox="1"/>
              <p:nvPr/>
            </p:nvSpPr>
            <p:spPr>
              <a:xfrm>
                <a:off x="9224283" y="4271744"/>
                <a:ext cx="25551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>
                            <a:latin typeface="Cambria Math" panose="02040503050406030204" pitchFamily="18" charset="0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  <a:r>
                  <a:rPr lang="de-DE" dirty="0" err="1"/>
                  <a:t>embedding</a:t>
                </a:r>
                <a:r>
                  <a:rPr lang="de-DE" dirty="0"/>
                  <a:t> </a:t>
                </a:r>
                <a:r>
                  <a:rPr lang="de-DE" dirty="0" err="1"/>
                  <a:t>size</a:t>
                </a:r>
                <a:endParaRPr lang="de-DE" dirty="0"/>
              </a:p>
            </p:txBody>
          </p:sp>
        </mc:Choice>
        <mc:Fallback xmlns="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06C0C820-1A8C-A194-C157-A57F3A1B8D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4283" y="4271744"/>
                <a:ext cx="2555187" cy="369332"/>
              </a:xfrm>
              <a:prstGeom prst="rect">
                <a:avLst/>
              </a:prstGeom>
              <a:blipFill>
                <a:blip r:embed="rId3"/>
                <a:stretch>
                  <a:fillRect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13527C8D-9E2E-D7F9-CD57-C495D0A8E4FF}"/>
              </a:ext>
            </a:extLst>
          </p:cNvPr>
          <p:cNvCxnSpPr/>
          <p:nvPr/>
        </p:nvCxnSpPr>
        <p:spPr>
          <a:xfrm>
            <a:off x="9543394" y="4614041"/>
            <a:ext cx="0" cy="4204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F173BB31-31B3-1BDC-FBA0-41B04B02B609}"/>
                  </a:ext>
                </a:extLst>
              </p:cNvPr>
              <p:cNvSpPr txBox="1"/>
              <p:nvPr/>
            </p:nvSpPr>
            <p:spPr>
              <a:xfrm>
                <a:off x="10307434" y="3022136"/>
                <a:ext cx="3888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F173BB31-31B3-1BDC-FBA0-41B04B02B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07434" y="3022136"/>
                <a:ext cx="388883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88EADBD-7F13-502C-341A-6507221B0610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9438290" y="3058510"/>
            <a:ext cx="869144" cy="1482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6683918-7A78-2FCD-C733-D9B54D32708A}"/>
                  </a:ext>
                </a:extLst>
              </p:cNvPr>
              <p:cNvSpPr txBox="1"/>
              <p:nvPr/>
            </p:nvSpPr>
            <p:spPr>
              <a:xfrm>
                <a:off x="9481785" y="1229023"/>
                <a:ext cx="3888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86683918-7A78-2FCD-C733-D9B54D3270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81785" y="1229023"/>
                <a:ext cx="388883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1E20FD4-3B6B-C15E-115E-7CD2BB2CAA8B}"/>
              </a:ext>
            </a:extLst>
          </p:cNvPr>
          <p:cNvCxnSpPr>
            <a:stCxn id="14" idx="0"/>
          </p:cNvCxnSpPr>
          <p:nvPr/>
        </p:nvCxnSpPr>
        <p:spPr>
          <a:xfrm flipH="1" flipV="1">
            <a:off x="9511864" y="861848"/>
            <a:ext cx="164363" cy="3671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25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A4872D-A10E-72D6-0881-79D3C158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Attention Mask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A3B5F07-39CB-B3D2-18CA-D72EEEE952E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752193"/>
                <a:ext cx="10515600" cy="242476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b="1" dirty="0"/>
                  <a:t>causal masking</a:t>
                </a:r>
                <a:r>
                  <a:rPr lang="en-GB" dirty="0"/>
                  <a:t>:</a:t>
                </a:r>
              </a:p>
              <a:p>
                <a:pPr marL="0" indent="0">
                  <a:buNone/>
                </a:pPr>
                <a:r>
                  <a:rPr lang="en-GB" dirty="0"/>
                  <a:t>dynamically mask future positions in sequence by setting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A3B5F07-39CB-B3D2-18CA-D72EEEE952E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752193"/>
                <a:ext cx="10515600" cy="2424769"/>
              </a:xfrm>
              <a:blipFill>
                <a:blip r:embed="rId2"/>
                <a:stretch>
                  <a:fillRect l="-1206" t="-41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6E9A02-F37D-AE4F-A8EF-20F01FB8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FF437CB-9E55-069A-58CE-AAE39E947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288" y="1690688"/>
            <a:ext cx="6073424" cy="119522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E9EAC23-86B0-F9F6-88A2-DD17E5A86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908" y="4975205"/>
            <a:ext cx="3546183" cy="138114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8B8F760-A36F-7AC5-C6D8-536A04A0127F}"/>
              </a:ext>
            </a:extLst>
          </p:cNvPr>
          <p:cNvSpPr txBox="1"/>
          <p:nvPr/>
        </p:nvSpPr>
        <p:spPr>
          <a:xfrm>
            <a:off x="8342751" y="3024443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attention</a:t>
            </a:r>
            <a:r>
              <a:rPr lang="de-DE" dirty="0"/>
              <a:t> </a:t>
            </a:r>
            <a:r>
              <a:rPr lang="de-DE" dirty="0" err="1"/>
              <a:t>mask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34C905-D43E-50B6-5775-22A1B16F7FF6}"/>
              </a:ext>
            </a:extLst>
          </p:cNvPr>
          <p:cNvCxnSpPr>
            <a:cxnSpLocks/>
          </p:cNvCxnSpPr>
          <p:nvPr/>
        </p:nvCxnSpPr>
        <p:spPr>
          <a:xfrm flipH="1" flipV="1">
            <a:off x="8481848" y="2480441"/>
            <a:ext cx="273269" cy="5848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640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8D30A-9F02-EBE4-D524-CB61891AA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Padding Mask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7A2826-CBC0-EFE4-6CF6-FC4BA4F53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goal</a:t>
            </a:r>
            <a:r>
              <a:rPr lang="de-DE" sz="2600" dirty="0"/>
              <a:t>: (</a:t>
            </a:r>
            <a:r>
              <a:rPr lang="de-DE" sz="2600" dirty="0" err="1"/>
              <a:t>technically</a:t>
            </a:r>
            <a:r>
              <a:rPr lang="de-DE" sz="2600" dirty="0"/>
              <a:t>) </a:t>
            </a:r>
            <a:r>
              <a:rPr lang="de-DE" sz="2600" dirty="0" err="1"/>
              <a:t>batch</a:t>
            </a:r>
            <a:r>
              <a:rPr lang="de-DE" sz="2600" dirty="0"/>
              <a:t> </a:t>
            </a:r>
            <a:r>
              <a:rPr lang="de-DE" sz="2600" dirty="0" err="1"/>
              <a:t>together</a:t>
            </a:r>
            <a:r>
              <a:rPr lang="de-DE" sz="2600" dirty="0"/>
              <a:t> </a:t>
            </a:r>
            <a:r>
              <a:rPr lang="de-DE" sz="2600" dirty="0" err="1"/>
              <a:t>sequences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different </a:t>
            </a:r>
            <a:r>
              <a:rPr lang="de-DE" sz="2600" dirty="0" err="1"/>
              <a:t>lengths</a:t>
            </a:r>
            <a:endParaRPr lang="de-DE" sz="2600" dirty="0"/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include</a:t>
            </a:r>
            <a:r>
              <a:rPr lang="de-DE" sz="2600" dirty="0">
                <a:sym typeface="Wingdings" pitchFamily="2" charset="2"/>
              </a:rPr>
              <a:t> fake </a:t>
            </a:r>
            <a:r>
              <a:rPr lang="de-DE" sz="2600" dirty="0" err="1">
                <a:sym typeface="Wingdings" pitchFamily="2" charset="2"/>
              </a:rPr>
              <a:t>tokens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to</a:t>
            </a:r>
            <a:r>
              <a:rPr lang="de-DE" sz="2600" dirty="0"/>
              <a:t> </a:t>
            </a:r>
            <a:r>
              <a:rPr lang="de-DE" sz="2600" dirty="0" err="1"/>
              <a:t>pad</a:t>
            </a:r>
            <a:r>
              <a:rPr lang="de-DE" sz="2600" dirty="0"/>
              <a:t> </a:t>
            </a:r>
            <a:r>
              <a:rPr lang="de-DE" sz="2600" dirty="0" err="1"/>
              <a:t>shorter</a:t>
            </a:r>
            <a:r>
              <a:rPr lang="de-DE" sz="2600" dirty="0"/>
              <a:t> </a:t>
            </a:r>
            <a:r>
              <a:rPr lang="de-DE" sz="2600" dirty="0" err="1"/>
              <a:t>ones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the</a:t>
            </a:r>
            <a:r>
              <a:rPr lang="de-DE" sz="2600" dirty="0"/>
              <a:t> </a:t>
            </a:r>
            <a:r>
              <a:rPr lang="de-DE" sz="2600" dirty="0" err="1"/>
              <a:t>max</a:t>
            </a:r>
            <a:r>
              <a:rPr lang="de-DE" sz="2600" dirty="0"/>
              <a:t> </a:t>
            </a:r>
            <a:r>
              <a:rPr lang="de-DE" sz="2600" dirty="0" err="1"/>
              <a:t>length</a:t>
            </a:r>
            <a:r>
              <a:rPr lang="de-DE" sz="2600" dirty="0"/>
              <a:t> in </a:t>
            </a:r>
            <a:r>
              <a:rPr lang="de-DE" sz="2600" dirty="0" err="1"/>
              <a:t>the</a:t>
            </a:r>
            <a:r>
              <a:rPr lang="de-DE" sz="2600" dirty="0"/>
              <a:t> </a:t>
            </a:r>
            <a:r>
              <a:rPr lang="de-DE" sz="2600" dirty="0" err="1"/>
              <a:t>batch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then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add</a:t>
            </a:r>
            <a:r>
              <a:rPr lang="de-DE" sz="2600" dirty="0">
                <a:sym typeface="Wingdings" pitchFamily="2" charset="2"/>
              </a:rPr>
              <a:t> a </a:t>
            </a:r>
            <a:r>
              <a:rPr lang="de-DE" sz="2600" dirty="0" err="1">
                <a:sym typeface="Wingdings" pitchFamily="2" charset="2"/>
              </a:rPr>
              <a:t>padding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mask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to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let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the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ignore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these</a:t>
            </a:r>
            <a:r>
              <a:rPr lang="de-DE" sz="2600" dirty="0">
                <a:sym typeface="Wingdings" pitchFamily="2" charset="2"/>
              </a:rPr>
              <a:t> fake </a:t>
            </a:r>
            <a:r>
              <a:rPr lang="de-DE" sz="2600" dirty="0" err="1">
                <a:sym typeface="Wingdings" pitchFamily="2" charset="2"/>
              </a:rPr>
              <a:t>tokens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40BD79-9870-D648-3545-12B5DF40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18</a:t>
            </a:fld>
            <a:endParaRPr lang="en-GB"/>
          </a:p>
        </p:txBody>
      </p:sp>
      <p:pic>
        <p:nvPicPr>
          <p:cNvPr id="6" name="Grafik 5" descr="Ein Bild, das Text, Schrift, weiß, Typografie enthält.&#10;&#10;KI-generierte Inhalte können fehlerhaft sein.">
            <a:extLst>
              <a:ext uri="{FF2B5EF4-FFF2-40B4-BE49-F238E27FC236}">
                <a16:creationId xmlns:a16="http://schemas.microsoft.com/office/drawing/2014/main" id="{91911553-416C-BD22-3318-0C2CCBFAF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994" y="4709127"/>
            <a:ext cx="7480009" cy="1400367"/>
          </a:xfrm>
          <a:prstGeom prst="rect">
            <a:avLst/>
          </a:prstGeom>
        </p:spPr>
      </p:pic>
      <p:pic>
        <p:nvPicPr>
          <p:cNvPr id="8" name="Grafik 7" descr="Ein Bild, das Schrift, Text, Typografie, weiß enthält.&#10;&#10;KI-generierte Inhalte können fehlerhaft sein.">
            <a:extLst>
              <a:ext uri="{FF2B5EF4-FFF2-40B4-BE49-F238E27FC236}">
                <a16:creationId xmlns:a16="http://schemas.microsoft.com/office/drawing/2014/main" id="{0EBCD125-5FCC-3A12-CE84-D580BAAE9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603" y="3750469"/>
            <a:ext cx="3726793" cy="89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84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0" y="6021229"/>
            <a:ext cx="5795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92875"/>
            <a:ext cx="567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168013" y="3429000"/>
            <a:ext cx="421308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2F2632A3-9923-8D82-BB3A-47F89F0A6140}"/>
                  </a:ext>
                </a:extLst>
              </p:cNvPr>
              <p:cNvSpPr txBox="1"/>
              <p:nvPr/>
            </p:nvSpPr>
            <p:spPr>
              <a:xfrm>
                <a:off x="7274555" y="365125"/>
                <a:ext cx="4707059" cy="70788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de-DE" sz="2000" dirty="0"/>
                  <a:t>often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de-DE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de-DE" sz="2000">
                                <a:latin typeface="Cambria Math" panose="02040503050406030204" pitchFamily="18" charset="0"/>
                              </a:rPr>
                              <m:t>model</m:t>
                            </m:r>
                          </m:sub>
                        </m:sSub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endParaRPr lang="de-DE" sz="2000" b="0" dirty="0"/>
              </a:p>
              <a:p>
                <a:r>
                  <a:rPr lang="de-DE" sz="2000" dirty="0"/>
                  <a:t>and all </a:t>
                </a:r>
                <a14:m>
                  <m:oMath xmlns:m="http://schemas.openxmlformats.org/officeDocument/2006/math">
                    <m:r>
                      <a:rPr lang="de-DE" sz="2000" i="1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de-DE" sz="2000" dirty="0"/>
                  <a:t> </a:t>
                </a:r>
                <a:r>
                  <a:rPr lang="de-DE" sz="2000" dirty="0" err="1"/>
                  <a:t>heads</a:t>
                </a:r>
                <a:r>
                  <a:rPr lang="de-DE" sz="2000" dirty="0"/>
                  <a:t> </a:t>
                </a:r>
                <a:r>
                  <a:rPr lang="de-DE" sz="2000" dirty="0" err="1"/>
                  <a:t>share</a:t>
                </a:r>
                <a:r>
                  <a:rPr lang="de-DE" sz="2000" dirty="0"/>
                  <a:t> </a:t>
                </a:r>
                <a:r>
                  <a:rPr lang="de-DE" sz="2000" dirty="0" err="1"/>
                  <a:t>the</a:t>
                </a:r>
                <a:r>
                  <a:rPr lang="de-DE" sz="2000" dirty="0"/>
                  <a:t>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de-DE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endParaRPr lang="de-DE" sz="20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2F2632A3-9923-8D82-BB3A-47F89F0A61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4555" y="365125"/>
                <a:ext cx="4707059" cy="707886"/>
              </a:xfrm>
              <a:prstGeom prst="rect">
                <a:avLst/>
              </a:prstGeom>
              <a:blipFill>
                <a:blip r:embed="rId6"/>
                <a:stretch>
                  <a:fillRect l="-1344" t="-64912" b="-5789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3CE71-BB6C-6162-3977-7D4067B0E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9571F5-711B-8F6B-2061-213222C48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AI and </a:t>
            </a:r>
            <a:r>
              <a:rPr lang="de-DE" dirty="0" err="1"/>
              <a:t>linguistics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enable</a:t>
            </a:r>
            <a:r>
              <a:rPr lang="de-DE" dirty="0"/>
              <a:t> </a:t>
            </a:r>
            <a:r>
              <a:rPr lang="de-DE" dirty="0" err="1"/>
              <a:t>machines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and </a:t>
            </a:r>
            <a:r>
              <a:rPr lang="de-DE" dirty="0" err="1"/>
              <a:t>generate</a:t>
            </a:r>
            <a:r>
              <a:rPr lang="de-DE" dirty="0"/>
              <a:t> human </a:t>
            </a:r>
            <a:r>
              <a:rPr lang="de-DE" dirty="0" err="1"/>
              <a:t>language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language</a:t>
            </a:r>
            <a:r>
              <a:rPr lang="de-DE" b="1" dirty="0"/>
              <a:t> </a:t>
            </a:r>
            <a:r>
              <a:rPr lang="de-DE" b="1" dirty="0" err="1"/>
              <a:t>models</a:t>
            </a:r>
            <a:r>
              <a:rPr lang="de-DE" dirty="0"/>
              <a:t>: </a:t>
            </a:r>
            <a:r>
              <a:rPr lang="de-DE" dirty="0" err="1"/>
              <a:t>subfield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model</a:t>
            </a:r>
            <a:r>
              <a:rPr lang="de-DE" dirty="0"/>
              <a:t> and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(</a:t>
            </a: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word</a:t>
            </a:r>
            <a:r>
              <a:rPr lang="de-DE" dirty="0"/>
              <a:t> in a </a:t>
            </a:r>
            <a:r>
              <a:rPr lang="de-DE" dirty="0" err="1"/>
              <a:t>sentence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 err="1"/>
              <a:t>capabilities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large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(LLM)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455E78-74A7-F794-ED9C-BBD82AE5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062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4289" y="1745098"/>
                <a:ext cx="1160342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</a:t>
                </a:r>
                <a:r>
                  <a:rPr lang="en-DE" sz="2200" dirty="0"/>
                  <a:t>ttention permutation invariant </a:t>
                </a:r>
                <a:r>
                  <a:rPr lang="en-DE" sz="22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endParaRPr lang="de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>
                    <a:sym typeface="Wingdings" pitchFamily="2" charset="2"/>
                  </a:rPr>
                  <a:t>different </a:t>
                </a:r>
                <a:r>
                  <a:rPr lang="de-DE" sz="2200" dirty="0" err="1">
                    <a:sym typeface="Wingdings" pitchFamily="2" charset="2"/>
                  </a:rPr>
                  <a:t>options</a:t>
                </a:r>
                <a:r>
                  <a:rPr lang="en-DE" sz="2200">
                    <a:sym typeface="Wingdings" pitchFamily="2" charset="2"/>
                  </a:rPr>
                  <a:t>:</a:t>
                </a: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for each absolute position</a:t>
                </a:r>
                <a:r>
                  <a:rPr lang="en-DE" sz="2200" dirty="0">
                    <a:sym typeface="Wingdings" pitchFamily="2" charset="2"/>
                  </a:rPr>
                  <a:t> </a:t>
                </a:r>
                <a:r>
                  <a:rPr lang="en-GB" sz="2200" dirty="0">
                    <a:sym typeface="Wingdings" pitchFamily="2" charset="2"/>
                  </a:rPr>
                  <a:t>(from 1 to maximum sequence length), add a learned vector (of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200" dirty="0">
                    <a:sym typeface="Wingdings" pitchFamily="2" charset="2"/>
                  </a:rPr>
                  <a:t>) to input embeddings  each positional embedding independent of others</a:t>
                </a:r>
                <a:endParaRPr lang="en-DE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add f</a:t>
                </a:r>
                <a:r>
                  <a:rPr lang="en-DE" sz="2200" dirty="0">
                    <a:sym typeface="Wingdings" pitchFamily="2" charset="2"/>
                  </a:rPr>
                  <a:t>ixed</a:t>
                </a:r>
                <a:r>
                  <a:rPr lang="en-GB" sz="2200" dirty="0">
                    <a:sym typeface="Wingdings" pitchFamily="2" charset="2"/>
                  </a:rPr>
                  <a:t> </a:t>
                </a:r>
                <a:r>
                  <a:rPr lang="en-DE" sz="2200" dirty="0">
                    <a:sym typeface="Wingdings" pitchFamily="2" charset="2"/>
                  </a:rPr>
                  <a:t>sin</a:t>
                </a:r>
                <a:r>
                  <a:rPr lang="en-GB" sz="2200" dirty="0" err="1">
                    <a:sym typeface="Wingdings" pitchFamily="2" charset="2"/>
                  </a:rPr>
                  <a:t>usoidal</a:t>
                </a:r>
                <a:r>
                  <a:rPr lang="en-DE" sz="2200" dirty="0">
                    <a:sym typeface="Wingdings" pitchFamily="2" charset="2"/>
                  </a:rPr>
                  <a:t> functions for each </a:t>
                </a:r>
                <a:r>
                  <a:rPr lang="en-GB" sz="2200" dirty="0">
                    <a:sym typeface="Wingdings" pitchFamily="2" charset="2"/>
                  </a:rPr>
                  <a:t>position and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rotate input embeddings by multiples (position) of a small angle (</a:t>
                </a:r>
                <a:r>
                  <a:rPr lang="en-GB" sz="2200" dirty="0">
                    <a:sym typeface="Wingdings" pitchFamily="2" charset="2"/>
                    <a:hlinkClick r:id="rId2"/>
                  </a:rPr>
                  <a:t>RoPE</a:t>
                </a:r>
                <a:r>
                  <a:rPr lang="en-GB" sz="2200" dirty="0">
                    <a:sym typeface="Wingdings" pitchFamily="2" charset="2"/>
                  </a:rPr>
                  <a:t>)  captures both relative and absolute positions</a:t>
                </a:r>
                <a:endParaRPr lang="en-DE" sz="22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4289" y="1745098"/>
                <a:ext cx="11603421" cy="4351338"/>
              </a:xfrm>
              <a:blipFill>
                <a:blip r:embed="rId3"/>
                <a:stretch>
                  <a:fillRect l="-656" t="-1744" r="-5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838200" y="4173015"/>
                <a:ext cx="6299200" cy="5100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173015"/>
                <a:ext cx="6299200" cy="510011"/>
              </a:xfrm>
              <a:prstGeom prst="rect">
                <a:avLst/>
              </a:prstGeom>
              <a:blipFill>
                <a:blip r:embed="rId4"/>
                <a:stretch>
                  <a:fillRect t="-2439" b="-97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D8352BD5-1A7A-4E02-A234-B4E9C3018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3429" y="5839222"/>
            <a:ext cx="6523572" cy="726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6162C7-79E3-AE03-CB5B-BA48BF649892}"/>
              </a:ext>
            </a:extLst>
          </p:cNvPr>
          <p:cNvCxnSpPr>
            <a:cxnSpLocks/>
          </p:cNvCxnSpPr>
          <p:nvPr/>
        </p:nvCxnSpPr>
        <p:spPr>
          <a:xfrm>
            <a:off x="1345324" y="5672088"/>
            <a:ext cx="189186" cy="53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B7EF7C-B62D-43B7-F03F-E39AA800AE1B}"/>
              </a:ext>
            </a:extLst>
          </p:cNvPr>
          <p:cNvCxnSpPr>
            <a:cxnSpLocks/>
          </p:cNvCxnSpPr>
          <p:nvPr/>
        </p:nvCxnSpPr>
        <p:spPr>
          <a:xfrm flipH="1">
            <a:off x="2343807" y="5672088"/>
            <a:ext cx="265094" cy="419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5B80B77F-A67C-5B11-ACB6-F2B2494FBDFE}"/>
              </a:ext>
            </a:extLst>
          </p:cNvPr>
          <p:cNvSpPr txBox="1"/>
          <p:nvPr/>
        </p:nvSpPr>
        <p:spPr>
          <a:xfrm>
            <a:off x="8689048" y="414940"/>
            <a:ext cx="28736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200" dirty="0" err="1"/>
              <a:t>defines</a:t>
            </a:r>
            <a:r>
              <a:rPr lang="de-DE" sz="2200" dirty="0"/>
              <a:t> </a:t>
            </a:r>
            <a:r>
              <a:rPr lang="de-DE" sz="2200" dirty="0" err="1"/>
              <a:t>context</a:t>
            </a:r>
            <a:r>
              <a:rPr lang="de-DE" sz="2200" dirty="0"/>
              <a:t> </a:t>
            </a:r>
            <a:r>
              <a:rPr lang="de-DE" sz="2200" dirty="0" err="1"/>
              <a:t>length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48C637-EDB0-C639-5A79-361471EEB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21</a:t>
            </a:fld>
            <a:endParaRPr lang="en-GB"/>
          </a:p>
        </p:txBody>
      </p:sp>
      <p:pic>
        <p:nvPicPr>
          <p:cNvPr id="7" name="Grafik 6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4D20E608-C6EA-C42C-733D-BAAD3EEC6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784" y="0"/>
            <a:ext cx="7232431" cy="6858000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9BF1C5E3-778B-E04F-D643-6CB0DAF244B4}"/>
              </a:ext>
            </a:extLst>
          </p:cNvPr>
          <p:cNvSpPr txBox="1"/>
          <p:nvPr/>
        </p:nvSpPr>
        <p:spPr>
          <a:xfrm>
            <a:off x="9144431" y="6233239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7715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C67A7-0AA8-E604-6821-9D859127F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2FD1EB-9FD0-6BBC-4DD8-2BCEFE259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142" y="1825625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B64276-F724-1010-1540-B35F1E11B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E67FB6-94C6-F36E-C235-575B40DCB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120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</a:t>
            </a:r>
            <a:r>
              <a:rPr lang="en-DE"/>
              <a:t>kip connections</a:t>
            </a:r>
            <a:r>
              <a:rPr lang="en-GB" dirty="0"/>
              <a:t> </a:t>
            </a:r>
            <a:r>
              <a:rPr lang="en-DE"/>
              <a:t>improve robustness</a:t>
            </a:r>
            <a:r>
              <a:rPr lang="en-GB" dirty="0"/>
              <a:t> by</a:t>
            </a:r>
          </a:p>
          <a:p>
            <a:pPr marL="342900" indent="-342900"/>
            <a:r>
              <a:rPr lang="en-DE"/>
              <a:t>preserving </a:t>
            </a:r>
            <a:r>
              <a:rPr lang="en-GB" dirty="0"/>
              <a:t>original </a:t>
            </a:r>
            <a:r>
              <a:rPr lang="en-DE"/>
              <a:t>input</a:t>
            </a:r>
            <a:r>
              <a:rPr lang="en-GB" dirty="0"/>
              <a:t> (</a:t>
            </a:r>
            <a:r>
              <a:rPr lang="en-DE"/>
              <a:t>attention</a:t>
            </a:r>
            <a:r>
              <a:rPr lang="en-GB" dirty="0"/>
              <a:t> layers as filters) as well as gradients (mitigate vanishing-gradient problem)</a:t>
            </a:r>
          </a:p>
          <a:p>
            <a:pPr marL="342900" indent="-342900"/>
            <a:r>
              <a:rPr lang="en-GB" dirty="0"/>
              <a:t>easier learning of identity functions (useful for disregarding modules that do not improve model performance)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de-DE" dirty="0" err="1"/>
              <a:t>layer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r>
              <a:rPr lang="de-DE" dirty="0"/>
              <a:t> </a:t>
            </a:r>
            <a:r>
              <a:rPr lang="de-DE" dirty="0" err="1"/>
              <a:t>improves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, </a:t>
            </a:r>
            <a:r>
              <a:rPr lang="de-DE" dirty="0" err="1"/>
              <a:t>convergence</a:t>
            </a:r>
            <a:r>
              <a:rPr lang="de-DE" dirty="0"/>
              <a:t>, and </a:t>
            </a:r>
            <a:r>
              <a:rPr lang="de-DE" dirty="0" err="1"/>
              <a:t>generalization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normalizing</a:t>
            </a:r>
            <a:r>
              <a:rPr lang="de-DE" dirty="0"/>
              <a:t> </a:t>
            </a:r>
            <a:r>
              <a:rPr lang="de-DE" dirty="0" err="1"/>
              <a:t>activations</a:t>
            </a:r>
            <a:r>
              <a:rPr lang="de-DE" dirty="0"/>
              <a:t> per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token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7EFF0-0F0A-48EF-B1B7-2B47B53F0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A7B9BD-B868-8AD6-9223-0812DD15596D}"/>
              </a:ext>
            </a:extLst>
          </p:cNvPr>
          <p:cNvSpPr txBox="1"/>
          <p:nvPr/>
        </p:nvSpPr>
        <p:spPr>
          <a:xfrm>
            <a:off x="11622687" y="5210011"/>
            <a:ext cx="5693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32337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Batch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en-DE"/>
              <a:t>Layer Norm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4104501" cy="41115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batch norm typically in computer vision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/>
              <a:t>ayer norm in NLP (variable-sized inputs)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13" name="Grafik 12" descr="Ein Bild, das mechanisches Spiel, Würfel enthält.&#10;&#10;KI-generierte Inhalte können fehlerhaft sein.">
            <a:extLst>
              <a:ext uri="{FF2B5EF4-FFF2-40B4-BE49-F238E27FC236}">
                <a16:creationId xmlns:a16="http://schemas.microsoft.com/office/drawing/2014/main" id="{113BC395-5D3D-1B45-8AE8-5A31C5EA31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300" y="1690688"/>
            <a:ext cx="3667900" cy="415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70325" cy="1325563"/>
          </a:xfrm>
        </p:spPr>
        <p:txBody>
          <a:bodyPr/>
          <a:lstStyle/>
          <a:p>
            <a:r>
              <a:rPr lang="en-GB" dirty="0"/>
              <a:t>Role of Feed-Forward Neural Networks (FFNN)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09441" cy="19389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position-wise FFNNs:</a:t>
            </a:r>
          </a:p>
          <a:p>
            <a:pPr marL="0" indent="0">
              <a:buNone/>
            </a:pPr>
            <a:r>
              <a:rPr lang="en-GB" sz="2400" dirty="0"/>
              <a:t>following each attention layer, apply an identical FFNN (with two layers) independently to each embedding vector</a:t>
            </a:r>
          </a:p>
          <a:p>
            <a:pPr marL="0" indent="0">
              <a:buNone/>
            </a:pPr>
            <a:r>
              <a:rPr lang="en-GB" sz="2400" dirty="0"/>
              <a:t>(correspond to bulk of overall parameters)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838200" y="4196199"/>
            <a:ext cx="7528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can be interpreted as compute after connect (attention)</a:t>
            </a:r>
          </a:p>
          <a:p>
            <a:endParaRPr lang="en-GB" sz="2400" dirty="0"/>
          </a:p>
          <a:p>
            <a:r>
              <a:rPr lang="en-GB" sz="2400" dirty="0"/>
              <a:t>a</a:t>
            </a:r>
            <a:r>
              <a:rPr lang="en-DE" sz="2400" dirty="0"/>
              <a:t>ttention is just weighted averaging</a:t>
            </a:r>
            <a:endParaRPr lang="en-GB" sz="2400" dirty="0"/>
          </a:p>
          <a:p>
            <a:r>
              <a:rPr lang="en-DE" sz="2400" dirty="0">
                <a:sym typeface="Wingdings" pitchFamily="2" charset="2"/>
              </a:rPr>
              <a:t> need for non-linearities </a:t>
            </a:r>
            <a:r>
              <a:rPr lang="en-GB" sz="2400" dirty="0">
                <a:sym typeface="Wingdings" pitchFamily="2" charset="2"/>
              </a:rPr>
              <a:t>(often </a:t>
            </a:r>
            <a:r>
              <a:rPr lang="en-GB" sz="2400" dirty="0" err="1">
                <a:sym typeface="Wingdings" pitchFamily="2" charset="2"/>
              </a:rPr>
              <a:t>GeLU</a:t>
            </a:r>
            <a:r>
              <a:rPr lang="en-GB" sz="2400" dirty="0">
                <a:sym typeface="Wingdings" pitchFamily="2" charset="2"/>
              </a:rPr>
              <a:t> activations) to capture more complex patterns</a:t>
            </a:r>
          </a:p>
        </p:txBody>
      </p:sp>
      <p:pic>
        <p:nvPicPr>
          <p:cNvPr id="9" name="Picture 20" descr="A graph of a function&#10;&#10;Description automatically generated">
            <a:extLst>
              <a:ext uri="{FF2B5EF4-FFF2-40B4-BE49-F238E27FC236}">
                <a16:creationId xmlns:a16="http://schemas.microsoft.com/office/drawing/2014/main" id="{7A4B76FA-F6D1-604F-1B94-10CD039A2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4196199"/>
            <a:ext cx="3365284" cy="2243522"/>
          </a:xfrm>
          <a:prstGeom prst="rect">
            <a:avLst/>
          </a:prstGeom>
        </p:spPr>
      </p:pic>
      <p:pic>
        <p:nvPicPr>
          <p:cNvPr id="11" name="Grafik 10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ED2436F0-DE07-6F6E-5426-1096D497D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470" y="1466730"/>
            <a:ext cx="4882055" cy="2447715"/>
          </a:xfrm>
          <a:prstGeom prst="rect">
            <a:avLst/>
          </a:prstGeom>
        </p:spPr>
      </p:pic>
      <p:sp>
        <p:nvSpPr>
          <p:cNvPr id="13" name="TextBox 10">
            <a:extLst>
              <a:ext uri="{FF2B5EF4-FFF2-40B4-BE49-F238E27FC236}">
                <a16:creationId xmlns:a16="http://schemas.microsoft.com/office/drawing/2014/main" id="{47EBD74C-BF27-7F5D-2514-9E8A5A6C875A}"/>
              </a:ext>
            </a:extLst>
          </p:cNvPr>
          <p:cNvSpPr txBox="1"/>
          <p:nvPr/>
        </p:nvSpPr>
        <p:spPr>
          <a:xfrm>
            <a:off x="10759284" y="3580477"/>
            <a:ext cx="5945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DF1B810-5B9C-EB64-6281-1FAF9568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Next-Token </a:t>
            </a:r>
            <a:r>
              <a:rPr lang="de-DE" dirty="0" err="1"/>
              <a:t>Prediction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48BE49D-6D79-4CEB-234C-28ACF008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25</a:t>
            </a:fld>
            <a:endParaRPr lang="en-GB"/>
          </a:p>
        </p:txBody>
      </p:sp>
      <p:pic>
        <p:nvPicPr>
          <p:cNvPr id="3" name="Grafik 2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4E0E30C5-829E-F339-27D0-9D5B9F237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79" y="2161278"/>
            <a:ext cx="11767642" cy="3478260"/>
          </a:xfrm>
          <a:prstGeom prst="rect">
            <a:avLst/>
          </a:prstGeom>
        </p:spPr>
      </p:pic>
      <p:sp>
        <p:nvSpPr>
          <p:cNvPr id="4" name="TextBox 10">
            <a:extLst>
              <a:ext uri="{FF2B5EF4-FFF2-40B4-BE49-F238E27FC236}">
                <a16:creationId xmlns:a16="http://schemas.microsoft.com/office/drawing/2014/main" id="{1E73BCAE-1BDE-23B1-F975-F9DE39036642}"/>
              </a:ext>
            </a:extLst>
          </p:cNvPr>
          <p:cNvSpPr txBox="1"/>
          <p:nvPr/>
        </p:nvSpPr>
        <p:spPr>
          <a:xfrm>
            <a:off x="10574673" y="5639538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41CCB40-3003-D719-7C1F-A833F3C2A6D6}"/>
              </a:ext>
            </a:extLst>
          </p:cNvPr>
          <p:cNvSpPr txBox="1"/>
          <p:nvPr/>
        </p:nvSpPr>
        <p:spPr>
          <a:xfrm>
            <a:off x="5325692" y="1791946"/>
            <a:ext cx="1540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forward</a:t>
            </a:r>
            <a:r>
              <a:rPr lang="de-DE" dirty="0"/>
              <a:t> pass:</a:t>
            </a:r>
          </a:p>
        </p:txBody>
      </p:sp>
    </p:spTree>
    <p:extLst>
      <p:ext uri="{BB962C8B-B14F-4D97-AF65-F5344CB8AC3E}">
        <p14:creationId xmlns:p14="http://schemas.microsoft.com/office/powerpoint/2010/main" val="27638187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637D844A-AF52-7D0A-F4B1-28DED962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Embeddings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Probabilities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AE0FF6D-DFDA-D8B6-57F9-1E4E5A1E5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26</a:t>
            </a:fld>
            <a:endParaRPr lang="en-GB"/>
          </a:p>
        </p:txBody>
      </p:sp>
      <p:pic>
        <p:nvPicPr>
          <p:cNvPr id="7" name="Grafik 6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5359C7F5-5ED2-56B1-CC29-17E93D0E4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9195"/>
            <a:ext cx="5435114" cy="5198805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BAF44B75-C031-7302-EFE9-16881BF40DD5}"/>
              </a:ext>
            </a:extLst>
          </p:cNvPr>
          <p:cNvSpPr txBox="1"/>
          <p:nvPr/>
        </p:nvSpPr>
        <p:spPr>
          <a:xfrm>
            <a:off x="4676541" y="6649380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7D7F6924-63A4-8D50-5730-F18D36A47C35}"/>
              </a:ext>
            </a:extLst>
          </p:cNvPr>
          <p:cNvSpPr txBox="1"/>
          <p:nvPr/>
        </p:nvSpPr>
        <p:spPr>
          <a:xfrm>
            <a:off x="11254820" y="6110129"/>
            <a:ext cx="5689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6601C4B4-F733-0610-9420-0E6483FD58E3}"/>
              </a:ext>
            </a:extLst>
          </p:cNvPr>
          <p:cNvSpPr txBox="1"/>
          <p:nvPr/>
        </p:nvSpPr>
        <p:spPr>
          <a:xfrm>
            <a:off x="8973666" y="169953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/>
              <a:t>: sequence </a:t>
            </a:r>
            <a:r>
              <a:rPr lang="en-DE" dirty="0"/>
              <a:t>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</a:t>
            </a:r>
            <a:r>
              <a:rPr lang="en-DE"/>
              <a:t>embedding </a:t>
            </a:r>
            <a:r>
              <a:rPr lang="de-DE" dirty="0" err="1"/>
              <a:t>size</a:t>
            </a:r>
            <a:endParaRPr lang="en-DE" dirty="0"/>
          </a:p>
        </p:txBody>
      </p:sp>
      <p:pic>
        <p:nvPicPr>
          <p:cNvPr id="10" name="Picture 13">
            <a:extLst>
              <a:ext uri="{FF2B5EF4-FFF2-40B4-BE49-F238E27FC236}">
                <a16:creationId xmlns:a16="http://schemas.microsoft.com/office/drawing/2014/main" id="{C7F6DF73-3D41-C680-9EB2-A6F6B731A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3300" y="2611627"/>
            <a:ext cx="3110448" cy="348907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82B95D7-1E55-FBF3-9AA1-4DFFDDD0BAB5}"/>
              </a:ext>
            </a:extLst>
          </p:cNvPr>
          <p:cNvSpPr txBox="1"/>
          <p:nvPr/>
        </p:nvSpPr>
        <p:spPr>
          <a:xfrm>
            <a:off x="4728461" y="1471303"/>
            <a:ext cx="3940406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000" dirty="0"/>
              <a:t>next-token probabilities for each token in vocabulary</a:t>
            </a:r>
            <a:endParaRPr lang="de-DE" sz="2000" dirty="0"/>
          </a:p>
          <a:p>
            <a:endParaRPr lang="de-DE" sz="2000" dirty="0"/>
          </a:p>
          <a:p>
            <a:r>
              <a:rPr lang="en-DE" sz="2000"/>
              <a:t>transformation to probabilities</a:t>
            </a:r>
            <a:endParaRPr lang="de-DE" sz="2000" dirty="0"/>
          </a:p>
          <a:p>
            <a:endParaRPr lang="de-DE" sz="2000" dirty="0"/>
          </a:p>
          <a:p>
            <a:r>
              <a:rPr lang="en-GB" sz="2000" dirty="0"/>
              <a:t>de-embedding to vocabulary: projection to vector of logits</a:t>
            </a:r>
          </a:p>
          <a:p>
            <a:endParaRPr lang="en-GB" sz="2000" dirty="0"/>
          </a:p>
          <a:p>
            <a:r>
              <a:rPr lang="en-GB" sz="2000" dirty="0"/>
              <a:t>for projection, only use contextual embedding of last token </a:t>
            </a:r>
            <a:r>
              <a:rPr lang="en-GB" sz="1000" dirty="0"/>
              <a:t>(still need all contextual embeddings due to matrix multiplication in self-attention)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1A3FC2A-0939-092D-6D17-6D747E42883F}"/>
              </a:ext>
            </a:extLst>
          </p:cNvPr>
          <p:cNvCxnSpPr>
            <a:cxnSpLocks/>
          </p:cNvCxnSpPr>
          <p:nvPr/>
        </p:nvCxnSpPr>
        <p:spPr>
          <a:xfrm flipH="1">
            <a:off x="3481551" y="2606566"/>
            <a:ext cx="1299460" cy="105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8181F97-0CFC-2BE0-5875-69D3AC0A4094}"/>
              </a:ext>
            </a:extLst>
          </p:cNvPr>
          <p:cNvCxnSpPr>
            <a:cxnSpLocks/>
          </p:cNvCxnSpPr>
          <p:nvPr/>
        </p:nvCxnSpPr>
        <p:spPr>
          <a:xfrm flipH="1">
            <a:off x="2995447" y="3292366"/>
            <a:ext cx="1785564" cy="2735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13477E0C-C905-15E6-F501-2E9BAAFAEA3E}"/>
              </a:ext>
            </a:extLst>
          </p:cNvPr>
          <p:cNvCxnSpPr>
            <a:cxnSpLocks/>
          </p:cNvCxnSpPr>
          <p:nvPr/>
        </p:nvCxnSpPr>
        <p:spPr>
          <a:xfrm flipH="1">
            <a:off x="3364625" y="1671146"/>
            <a:ext cx="1416386" cy="2425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9C8101C0-B232-E399-513C-796DE41D9DDE}"/>
              </a:ext>
            </a:extLst>
          </p:cNvPr>
          <p:cNvSpPr/>
          <p:nvPr/>
        </p:nvSpPr>
        <p:spPr>
          <a:xfrm>
            <a:off x="2995447" y="3804745"/>
            <a:ext cx="683172" cy="262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2ABCAE5F-6539-3262-C447-C174042DAB6E}"/>
              </a:ext>
            </a:extLst>
          </p:cNvPr>
          <p:cNvCxnSpPr>
            <a:cxnSpLocks/>
            <a:endCxn id="28" idx="1"/>
          </p:cNvCxnSpPr>
          <p:nvPr/>
        </p:nvCxnSpPr>
        <p:spPr>
          <a:xfrm flipH="1" flipV="1">
            <a:off x="2995447" y="3936124"/>
            <a:ext cx="1785564" cy="2785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6FF78A6B-8277-FE12-141C-8FA324EF6493}"/>
              </a:ext>
            </a:extLst>
          </p:cNvPr>
          <p:cNvSpPr txBox="1"/>
          <p:nvPr/>
        </p:nvSpPr>
        <p:spPr>
          <a:xfrm>
            <a:off x="5349766" y="5248653"/>
            <a:ext cx="288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(</a:t>
            </a:r>
            <a:r>
              <a:rPr lang="de-DE" dirty="0" err="1"/>
              <a:t>masked</a:t>
            </a:r>
            <a:r>
              <a:rPr lang="de-DE" dirty="0"/>
              <a:t> </a:t>
            </a:r>
            <a:r>
              <a:rPr lang="de-DE" dirty="0" err="1"/>
              <a:t>token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encoder-only</a:t>
            </a:r>
            <a:r>
              <a:rPr lang="de-DE" dirty="0"/>
              <a:t> </a:t>
            </a:r>
            <a:r>
              <a:rPr lang="de-DE" dirty="0" err="1"/>
              <a:t>transformers</a:t>
            </a:r>
            <a:r>
              <a:rPr lang="de-DE" dirty="0"/>
              <a:t>)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719E6BB-09A1-4B1C-180C-F73EFE16E7B1}"/>
              </a:ext>
            </a:extLst>
          </p:cNvPr>
          <p:cNvCxnSpPr>
            <a:cxnSpLocks/>
          </p:cNvCxnSpPr>
          <p:nvPr/>
        </p:nvCxnSpPr>
        <p:spPr>
          <a:xfrm flipV="1">
            <a:off x="6264166" y="4519449"/>
            <a:ext cx="262758" cy="806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4600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DD0E9B5-BBC2-2191-955F-0637DE92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Token </a:t>
            </a:r>
            <a:r>
              <a:rPr lang="de-DE" dirty="0" err="1"/>
              <a:t>Selection</a:t>
            </a:r>
            <a:r>
              <a:rPr lang="de-DE" dirty="0"/>
              <a:t> at </a:t>
            </a:r>
            <a:r>
              <a:rPr lang="de-DE" dirty="0" err="1"/>
              <a:t>Inference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EAA08F24-DA91-4A67-53C5-0674288197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3458" y="1825625"/>
                <a:ext cx="6320975" cy="174032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typically, pick according to probabilities</a:t>
                </a:r>
              </a:p>
              <a:p>
                <a:pPr marL="0" indent="0">
                  <a:buNone/>
                </a:pPr>
                <a:r>
                  <a:rPr lang="en-GB" dirty="0"/>
                  <a:t>degree of randomness can be controlled by temperature parameter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EAA08F24-DA91-4A67-53C5-0674288197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3458" y="1825625"/>
                <a:ext cx="6320975" cy="1740321"/>
              </a:xfrm>
              <a:blipFill>
                <a:blip r:embed="rId2"/>
                <a:stretch>
                  <a:fillRect l="-2004" t="-5797" r="-40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A506663-3D9B-C013-0C58-276C4E78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27</a:t>
            </a:fld>
            <a:endParaRPr lang="en-GB"/>
          </a:p>
        </p:txBody>
      </p:sp>
      <p:pic>
        <p:nvPicPr>
          <p:cNvPr id="6" name="Grafik 5" descr="Ein Bild, das Text, Schrift, Handschrift, weiß enthält.&#10;&#10;KI-generierte Inhalte können fehlerhaft sein.">
            <a:extLst>
              <a:ext uri="{FF2B5EF4-FFF2-40B4-BE49-F238E27FC236}">
                <a16:creationId xmlns:a16="http://schemas.microsoft.com/office/drawing/2014/main" id="{FD09CF7E-5823-BB06-B43E-68D66ED4D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327" y="1803879"/>
            <a:ext cx="5336628" cy="1446155"/>
          </a:xfrm>
          <a:prstGeom prst="rect">
            <a:avLst/>
          </a:prstGeom>
        </p:spPr>
      </p:pic>
      <p:pic>
        <p:nvPicPr>
          <p:cNvPr id="7" name="Grafik 6" descr="Ein Bild, das Screenshot, Tex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CEC042A3-62F9-EF31-9C9B-5FC7E028C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986" y="3565946"/>
            <a:ext cx="9680028" cy="2926929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5578981C-8D96-7922-4B0D-5E5D58F5BBDB}"/>
              </a:ext>
            </a:extLst>
          </p:cNvPr>
          <p:cNvSpPr txBox="1"/>
          <p:nvPr/>
        </p:nvSpPr>
        <p:spPr>
          <a:xfrm>
            <a:off x="11069908" y="5969087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0F07CA7E-D94D-0D43-E08A-5C53EE02BB62}"/>
                  </a:ext>
                </a:extLst>
              </p:cNvPr>
              <p:cNvSpPr txBox="1"/>
              <p:nvPr/>
            </p:nvSpPr>
            <p:spPr>
              <a:xfrm>
                <a:off x="838200" y="6488668"/>
                <a:ext cx="17607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𝑇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→0</m:t>
                    </m:r>
                  </m:oMath>
                </a14:m>
                <a:r>
                  <a:rPr lang="de-DE" dirty="0">
                    <a:sym typeface="Wingdings" pitchFamily="2" charset="2"/>
                  </a:rPr>
                  <a:t>  </a:t>
                </a:r>
                <a:r>
                  <a:rPr lang="de-DE" dirty="0" err="1"/>
                  <a:t>greedy</a:t>
                </a:r>
                <a:endParaRPr lang="de-DE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0F07CA7E-D94D-0D43-E08A-5C53EE02BB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6488668"/>
                <a:ext cx="1760738" cy="369332"/>
              </a:xfrm>
              <a:prstGeom prst="rect">
                <a:avLst/>
              </a:prstGeom>
              <a:blipFill>
                <a:blip r:embed="rId6"/>
                <a:stretch>
                  <a:fillRect t="-6667" r="-2158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02ABFF2E-F931-D314-0E55-5F8A9FCCE198}"/>
              </a:ext>
            </a:extLst>
          </p:cNvPr>
          <p:cNvSpPr txBox="1"/>
          <p:nvPr/>
        </p:nvSpPr>
        <p:spPr>
          <a:xfrm>
            <a:off x="9346641" y="6449251"/>
            <a:ext cx="1271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creativity</a:t>
            </a:r>
            <a:r>
              <a:rPr lang="de-DE" dirty="0"/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859540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Screenshot, Reihe, Schrift enthält.&#10;&#10;KI-generierte Inhalte können fehlerhaft sein.">
            <a:extLst>
              <a:ext uri="{FF2B5EF4-FFF2-40B4-BE49-F238E27FC236}">
                <a16:creationId xmlns:a16="http://schemas.microsoft.com/office/drawing/2014/main" id="{FCA40A47-16FE-7EEB-F287-4D72EC5F3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520" y="2280744"/>
            <a:ext cx="6061480" cy="35861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20E76FF-845E-4095-16E2-B6EC0A2DF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top-</a:t>
            </a:r>
            <a:r>
              <a:rPr lang="de-DE" dirty="0" err="1"/>
              <a:t>k</a:t>
            </a:r>
            <a:r>
              <a:rPr lang="de-DE" dirty="0"/>
              <a:t> &amp; top-p Sampling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9383B1-CE9B-7F3C-5320-28AF9CBFC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28</a:t>
            </a:fld>
            <a:endParaRPr lang="en-GB"/>
          </a:p>
        </p:txBody>
      </p:sp>
      <p:pic>
        <p:nvPicPr>
          <p:cNvPr id="6" name="Grafik 5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2C3E5A5C-E3F1-AE0C-7641-78CBA951C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0744"/>
            <a:ext cx="5929644" cy="3586135"/>
          </a:xfrm>
          <a:prstGeom prst="rect">
            <a:avLst/>
          </a:prstGeom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02F65658-7E07-FC9E-DB74-7D4EAFBB3FB3}"/>
              </a:ext>
            </a:extLst>
          </p:cNvPr>
          <p:cNvSpPr txBox="1"/>
          <p:nvPr/>
        </p:nvSpPr>
        <p:spPr>
          <a:xfrm>
            <a:off x="11069908" y="5969087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83833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, Screenshot, Schrift, Diagramm enthält.&#10;&#10;KI-generierte Inhalte können fehlerhaft sein.">
            <a:extLst>
              <a:ext uri="{FF2B5EF4-FFF2-40B4-BE49-F238E27FC236}">
                <a16:creationId xmlns:a16="http://schemas.microsoft.com/office/drawing/2014/main" id="{0D74DCD3-D6D7-BF51-4DAA-4821ED11F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042" y="3664731"/>
            <a:ext cx="6039958" cy="30567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892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b="1" dirty="0">
                <a:sym typeface="Wingdings" pitchFamily="2" charset="2"/>
              </a:rPr>
              <a:t>autoregressive</a:t>
            </a:r>
            <a:r>
              <a:rPr lang="en-GB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at</a:t>
            </a:r>
            <a:r>
              <a:rPr lang="en-DE" sz="2600">
                <a:sym typeface="Wingdings" pitchFamily="2" charset="2"/>
              </a:rPr>
              <a:t> each step, </a:t>
            </a:r>
            <a:r>
              <a:rPr lang="en-DE" sz="2600" dirty="0">
                <a:sym typeface="Wingdings" pitchFamily="2" charset="2"/>
              </a:rPr>
              <a:t>choose one </a:t>
            </a:r>
            <a:r>
              <a:rPr lang="en-DE" sz="2600">
                <a:sym typeface="Wingdings" pitchFamily="2" charset="2"/>
              </a:rPr>
              <a:t>output token</a:t>
            </a:r>
            <a:r>
              <a:rPr lang="de-DE" sz="2600" dirty="0">
                <a:sym typeface="Wingdings" pitchFamily="2" charset="2"/>
              </a:rPr>
              <a:t>, </a:t>
            </a:r>
            <a:r>
              <a:rPr lang="de-DE" sz="2600" dirty="0" err="1">
                <a:sym typeface="Wingdings" pitchFamily="2" charset="2"/>
              </a:rPr>
              <a:t>then</a:t>
            </a:r>
            <a:r>
              <a:rPr lang="en-GB" sz="2600" dirty="0">
                <a:sym typeface="Wingdings" pitchFamily="2" charset="2"/>
              </a:rPr>
              <a:t> </a:t>
            </a:r>
            <a:r>
              <a:rPr lang="en-GB" sz="2600" dirty="0"/>
              <a:t>add it to decoder input sequence for next step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de-DE" sz="2600" b="1" dirty="0"/>
              <a:t>prompt</a:t>
            </a:r>
            <a:r>
              <a:rPr lang="en-DE" sz="2600"/>
              <a:t>:</a:t>
            </a:r>
            <a:endParaRPr lang="de-DE" sz="2600" dirty="0"/>
          </a:p>
          <a:p>
            <a:pPr marL="0" indent="0">
              <a:buNone/>
            </a:pPr>
            <a:r>
              <a:rPr lang="en-DE" sz="2600"/>
              <a:t>externally given </a:t>
            </a:r>
            <a:r>
              <a:rPr lang="en-GB" sz="2600" dirty="0"/>
              <a:t>initial sequence for running start and context on which to build rest of sequence</a:t>
            </a:r>
            <a:endParaRPr lang="en-DE" sz="26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sp>
        <p:nvSpPr>
          <p:cNvPr id="16" name="TextBox 10">
            <a:extLst>
              <a:ext uri="{FF2B5EF4-FFF2-40B4-BE49-F238E27FC236}">
                <a16:creationId xmlns:a16="http://schemas.microsoft.com/office/drawing/2014/main" id="{F984D978-4BCA-E9FC-AA65-FE9F26FB8CAF}"/>
              </a:ext>
            </a:extLst>
          </p:cNvPr>
          <p:cNvSpPr txBox="1"/>
          <p:nvPr/>
        </p:nvSpPr>
        <p:spPr>
          <a:xfrm>
            <a:off x="7097429" y="6369764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2" descr="Diagram showing autoregressive text generation where LLM progressively builds &quot;I have a dream&quot; one token at a time, with each step using previously generated tokens as input context">
            <a:extLst>
              <a:ext uri="{FF2B5EF4-FFF2-40B4-BE49-F238E27FC236}">
                <a16:creationId xmlns:a16="http://schemas.microsoft.com/office/drawing/2014/main" id="{A8968151-1AB7-7604-4271-D712772FE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884" y="0"/>
            <a:ext cx="3918273" cy="352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B63BDB2A-04E5-30C7-6101-99CE853955B4}"/>
              </a:ext>
            </a:extLst>
          </p:cNvPr>
          <p:cNvSpPr txBox="1"/>
          <p:nvPr/>
        </p:nvSpPr>
        <p:spPr>
          <a:xfrm>
            <a:off x="11131157" y="3070158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A4C5A8-5D45-F988-46D2-38C2F31A3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Tasks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953E75-BA48-9F6B-676C-3467A4888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part-of-speech</a:t>
            </a:r>
            <a:r>
              <a:rPr lang="de-DE" dirty="0"/>
              <a:t> </a:t>
            </a:r>
            <a:r>
              <a:rPr lang="de-DE" dirty="0" err="1"/>
              <a:t>tagging</a:t>
            </a:r>
            <a:endParaRPr lang="de-DE" dirty="0"/>
          </a:p>
          <a:p>
            <a:r>
              <a:rPr lang="de-DE" dirty="0" err="1"/>
              <a:t>named</a:t>
            </a:r>
            <a:r>
              <a:rPr lang="de-DE" dirty="0"/>
              <a:t> </a:t>
            </a:r>
            <a:r>
              <a:rPr lang="de-DE" dirty="0" err="1"/>
              <a:t>entity</a:t>
            </a:r>
            <a:r>
              <a:rPr lang="de-DE" dirty="0"/>
              <a:t> </a:t>
            </a:r>
            <a:r>
              <a:rPr lang="de-DE" dirty="0" err="1"/>
              <a:t>recognition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translation</a:t>
            </a:r>
            <a:endParaRPr lang="de-DE" dirty="0"/>
          </a:p>
          <a:p>
            <a:r>
              <a:rPr lang="de-DE" dirty="0" err="1"/>
              <a:t>summarization</a:t>
            </a:r>
            <a:endParaRPr lang="de-DE" dirty="0"/>
          </a:p>
          <a:p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(</a:t>
            </a:r>
            <a:r>
              <a:rPr lang="de-DE" dirty="0" err="1"/>
              <a:t>chatbots</a:t>
            </a:r>
            <a:r>
              <a:rPr lang="de-DE" dirty="0"/>
              <a:t>)</a:t>
            </a:r>
          </a:p>
          <a:p>
            <a:r>
              <a:rPr lang="de-DE" dirty="0"/>
              <a:t>code </a:t>
            </a:r>
            <a:r>
              <a:rPr lang="de-DE" dirty="0" err="1"/>
              <a:t>generation</a:t>
            </a:r>
            <a:endParaRPr lang="de-DE" dirty="0"/>
          </a:p>
          <a:p>
            <a:r>
              <a:rPr lang="de-DE" dirty="0"/>
              <a:t>…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A03672-EA0B-BA86-FA42-1B0D84932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1098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B43345-9E03-518F-1CA1-4169CE434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982E6670-5A6D-E806-F75C-D9FAB13D91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3255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dirty="0" err="1"/>
                  <a:t>cross-entropy</a:t>
                </a:r>
                <a:r>
                  <a:rPr lang="de-DE" dirty="0"/>
                  <a:t> </a:t>
                </a:r>
                <a:r>
                  <a:rPr lang="de-DE" dirty="0" err="1"/>
                  <a:t>loss</a:t>
                </a:r>
                <a:r>
                  <a:rPr lang="de-DE" dirty="0"/>
                  <a:t>:	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982E6670-5A6D-E806-F75C-D9FAB13D91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325563"/>
              </a:xfrm>
              <a:blipFill>
                <a:blip r:embed="rId2"/>
                <a:stretch>
                  <a:fillRect l="-1206" t="-52830" b="-1415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C80C43-DA59-1041-4F46-6A6617133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30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BAA91F-353A-B7F4-4672-E3113BE5D15F}"/>
                  </a:ext>
                </a:extLst>
              </p:cNvPr>
              <p:cNvSpPr txBox="1"/>
              <p:nvPr/>
            </p:nvSpPr>
            <p:spPr>
              <a:xfrm>
                <a:off x="8297280" y="3008411"/>
                <a:ext cx="3784690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de-DE" sz="2400" dirty="0"/>
                  <a:t>: next-token </a:t>
                </a:r>
                <a:r>
                  <a:rPr lang="de-DE" sz="2400" dirty="0" err="1"/>
                  <a:t>probabilities</a:t>
                </a:r>
                <a:endParaRPr lang="de-DE" sz="24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BAA91F-353A-B7F4-4672-E3113BE5D1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7280" y="3008411"/>
                <a:ext cx="3784690" cy="461665"/>
              </a:xfrm>
              <a:prstGeom prst="rect">
                <a:avLst/>
              </a:prstGeom>
              <a:blipFill>
                <a:blip r:embed="rId3"/>
                <a:stretch>
                  <a:fillRect t="-10526" r="-1667" b="-2894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490D9847-706B-A031-A433-4752152B576C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471593" y="2270234"/>
            <a:ext cx="1718032" cy="738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F0C6360-9B06-58B5-E7E7-220E2FEBEBC8}"/>
                  </a:ext>
                </a:extLst>
              </p:cNvPr>
              <p:cNvSpPr txBox="1"/>
              <p:nvPr/>
            </p:nvSpPr>
            <p:spPr>
              <a:xfrm>
                <a:off x="5162478" y="2878268"/>
                <a:ext cx="3036665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de-DE" sz="2400" dirty="0"/>
                  <a:t>: </a:t>
                </a:r>
                <a:r>
                  <a:rPr lang="de-DE" sz="2400" dirty="0" err="1"/>
                  <a:t>next</a:t>
                </a:r>
                <a:r>
                  <a:rPr lang="de-DE" sz="2400" dirty="0"/>
                  <a:t>-token </a:t>
                </a:r>
                <a:r>
                  <a:rPr lang="de-DE" sz="2400" dirty="0" err="1"/>
                  <a:t>targets</a:t>
                </a:r>
                <a:endParaRPr lang="de-DE" sz="2400" dirty="0"/>
              </a:p>
              <a:p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1</m:t>
                    </m:r>
                  </m:oMath>
                </a14:m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or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0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F0C6360-9B06-58B5-E7E7-220E2FEBEB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2478" y="2878268"/>
                <a:ext cx="3036665" cy="830997"/>
              </a:xfrm>
              <a:prstGeom prst="rect">
                <a:avLst/>
              </a:prstGeom>
              <a:blipFill>
                <a:blip r:embed="rId4"/>
                <a:stretch>
                  <a:fillRect l="-3320" t="-5970" r="-1660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3BF2F585-1DFB-0169-9699-2837605609FE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6680811" y="2270234"/>
            <a:ext cx="541100" cy="6080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5AE4164-D4F5-EBA8-07CB-07F29771904F}"/>
                  </a:ext>
                </a:extLst>
              </p:cNvPr>
              <p:cNvSpPr txBox="1"/>
              <p:nvPr/>
            </p:nvSpPr>
            <p:spPr>
              <a:xfrm>
                <a:off x="1270103" y="3010863"/>
                <a:ext cx="3794238" cy="4616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400" dirty="0"/>
                  <a:t>: each </a:t>
                </a:r>
                <a:r>
                  <a:rPr lang="de-DE" sz="2400" dirty="0" err="1"/>
                  <a:t>token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vocabulary</a:t>
                </a:r>
                <a:endParaRPr lang="de-DE" sz="24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5AE4164-D4F5-EBA8-07CB-07F2977190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0103" y="3010863"/>
                <a:ext cx="3794238" cy="461665"/>
              </a:xfrm>
              <a:prstGeom prst="rect">
                <a:avLst/>
              </a:prstGeom>
              <a:blipFill>
                <a:blip r:embed="rId5"/>
                <a:stretch>
                  <a:fillRect l="-332" t="-7692" r="-1661" b="-2564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2A3E5D1-BC67-278A-7712-3206DB75F88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67222" y="2270234"/>
            <a:ext cx="3460420" cy="7406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712258B7-407A-6325-958D-A6FBA9700E74}"/>
              </a:ext>
            </a:extLst>
          </p:cNvPr>
          <p:cNvSpPr txBox="1"/>
          <p:nvPr/>
        </p:nvSpPr>
        <p:spPr>
          <a:xfrm>
            <a:off x="320565" y="4076699"/>
            <a:ext cx="1155086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err="1"/>
              <a:t>during</a:t>
            </a:r>
            <a:r>
              <a:rPr lang="de-DE" sz="2200" dirty="0"/>
              <a:t> </a:t>
            </a:r>
            <a:r>
              <a:rPr lang="de-DE" sz="2200" dirty="0" err="1"/>
              <a:t>training</a:t>
            </a:r>
            <a:r>
              <a:rPr lang="de-DE" sz="2200" dirty="0"/>
              <a:t>, a </a:t>
            </a:r>
            <a:r>
              <a:rPr lang="de-DE" sz="2200" dirty="0" err="1"/>
              <a:t>next</a:t>
            </a:r>
            <a:r>
              <a:rPr lang="de-DE" sz="2200" dirty="0"/>
              <a:t>-token-</a:t>
            </a:r>
            <a:r>
              <a:rPr lang="de-DE" sz="2200" dirty="0" err="1"/>
              <a:t>prediction</a:t>
            </a:r>
            <a:r>
              <a:rPr lang="de-DE" sz="2200" dirty="0"/>
              <a:t> </a:t>
            </a:r>
            <a:r>
              <a:rPr lang="de-DE" sz="2200" dirty="0" err="1"/>
              <a:t>loss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calculated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every</a:t>
            </a:r>
            <a:r>
              <a:rPr lang="de-DE" sz="2200" dirty="0"/>
              <a:t> </a:t>
            </a:r>
            <a:r>
              <a:rPr lang="de-DE" sz="2200" dirty="0" err="1"/>
              <a:t>position</a:t>
            </a:r>
            <a:r>
              <a:rPr lang="de-DE" sz="2200" dirty="0"/>
              <a:t> in </a:t>
            </a:r>
            <a:r>
              <a:rPr lang="de-DE" sz="2200" dirty="0" err="1"/>
              <a:t>input</a:t>
            </a:r>
            <a:r>
              <a:rPr lang="de-DE" sz="2200" dirty="0"/>
              <a:t> </a:t>
            </a:r>
            <a:r>
              <a:rPr lang="de-DE" sz="2200" dirty="0" err="1"/>
              <a:t>sequence</a:t>
            </a:r>
            <a:r>
              <a:rPr lang="de-DE" sz="2200" dirty="0"/>
              <a:t> (not just </a:t>
            </a:r>
            <a:r>
              <a:rPr lang="de-DE" sz="2200" dirty="0" err="1"/>
              <a:t>the</a:t>
            </a:r>
            <a:r>
              <a:rPr lang="de-DE" sz="2200" dirty="0"/>
              <a:t> last </a:t>
            </a:r>
            <a:r>
              <a:rPr lang="de-DE" sz="2200" dirty="0" err="1"/>
              <a:t>one</a:t>
            </a:r>
            <a:r>
              <a:rPr lang="de-DE" sz="2200" dirty="0"/>
              <a:t>)</a:t>
            </a:r>
          </a:p>
          <a:p>
            <a:r>
              <a:rPr lang="de-DE" sz="2200" dirty="0">
                <a:sym typeface="Wingdings" pitchFamily="2" charset="2"/>
              </a:rPr>
              <a:t></a:t>
            </a:r>
            <a:r>
              <a:rPr lang="de-DE" sz="2200" dirty="0"/>
              <a:t> </a:t>
            </a:r>
            <a:r>
              <a:rPr lang="de-DE" sz="2200" dirty="0" err="1"/>
              <a:t>earlier</a:t>
            </a:r>
            <a:r>
              <a:rPr lang="de-DE" sz="2200" dirty="0"/>
              <a:t> </a:t>
            </a:r>
            <a:r>
              <a:rPr lang="de-DE" sz="2200" dirty="0" err="1"/>
              <a:t>positions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</a:t>
            </a:r>
            <a:r>
              <a:rPr lang="de-DE" sz="2200" dirty="0" err="1"/>
              <a:t>shorter</a:t>
            </a:r>
            <a:r>
              <a:rPr lang="de-DE" sz="2200" dirty="0"/>
              <a:t> </a:t>
            </a:r>
            <a:r>
              <a:rPr lang="de-DE" sz="2200" dirty="0" err="1"/>
              <a:t>effective</a:t>
            </a:r>
            <a:r>
              <a:rPr lang="de-DE" sz="2200" dirty="0"/>
              <a:t> </a:t>
            </a:r>
            <a:r>
              <a:rPr lang="de-DE" sz="2200" dirty="0" err="1"/>
              <a:t>contexts</a:t>
            </a:r>
            <a:r>
              <a:rPr lang="de-DE" sz="2200" dirty="0"/>
              <a:t> (</a:t>
            </a:r>
            <a:r>
              <a:rPr lang="de-DE" sz="2200" dirty="0" err="1"/>
              <a:t>masking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en-GB" sz="2200" dirty="0"/>
              <a:t> future positions</a:t>
            </a:r>
            <a:r>
              <a:rPr lang="de-DE" sz="2200" dirty="0"/>
              <a:t>)</a:t>
            </a:r>
          </a:p>
          <a:p>
            <a:endParaRPr lang="de-DE" sz="2200" dirty="0"/>
          </a:p>
          <a:p>
            <a:r>
              <a:rPr lang="de-DE" sz="2200" dirty="0" err="1"/>
              <a:t>reason</a:t>
            </a:r>
            <a:r>
              <a:rPr lang="de-DE" sz="2200" dirty="0"/>
              <a:t>: </a:t>
            </a:r>
            <a:r>
              <a:rPr lang="de-DE" sz="2200" dirty="0" err="1"/>
              <a:t>mirroring</a:t>
            </a:r>
            <a:r>
              <a:rPr lang="de-DE" sz="2200" dirty="0"/>
              <a:t> </a:t>
            </a:r>
            <a:r>
              <a:rPr lang="de-DE" sz="2200" dirty="0" err="1"/>
              <a:t>actual</a:t>
            </a:r>
            <a:r>
              <a:rPr lang="de-DE" sz="2200" dirty="0"/>
              <a:t> </a:t>
            </a:r>
            <a:r>
              <a:rPr lang="de-DE" sz="2200" dirty="0" err="1"/>
              <a:t>inference</a:t>
            </a:r>
            <a:r>
              <a:rPr lang="de-DE" sz="2200" dirty="0"/>
              <a:t> </a:t>
            </a:r>
            <a:r>
              <a:rPr lang="de-DE" sz="2200" dirty="0" err="1"/>
              <a:t>case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autoregressive </a:t>
            </a:r>
            <a:r>
              <a:rPr lang="de-DE" sz="2200" dirty="0" err="1"/>
              <a:t>text</a:t>
            </a:r>
            <a:r>
              <a:rPr lang="de-DE" sz="2200" dirty="0"/>
              <a:t> </a:t>
            </a:r>
            <a:r>
              <a:rPr lang="de-DE" sz="2200" dirty="0" err="1"/>
              <a:t>generation</a:t>
            </a:r>
            <a:r>
              <a:rPr lang="de-DE" sz="2200" dirty="0"/>
              <a:t> and </a:t>
            </a:r>
            <a:r>
              <a:rPr lang="de-DE" sz="2200" dirty="0" err="1"/>
              <a:t>arbitrary</a:t>
            </a:r>
            <a:r>
              <a:rPr lang="de-DE" sz="2200" dirty="0"/>
              <a:t> </a:t>
            </a:r>
            <a:r>
              <a:rPr lang="de-DE" sz="2200" dirty="0" err="1"/>
              <a:t>prompts</a:t>
            </a:r>
            <a:endParaRPr lang="de-DE" sz="2200" dirty="0"/>
          </a:p>
          <a:p>
            <a:endParaRPr lang="de-DE" sz="2200" dirty="0"/>
          </a:p>
          <a:p>
            <a:r>
              <a:rPr lang="de-DE" sz="2200" dirty="0"/>
              <a:t>total </a:t>
            </a:r>
            <a:r>
              <a:rPr lang="de-DE" sz="2200" dirty="0" err="1"/>
              <a:t>loss</a:t>
            </a:r>
            <a:r>
              <a:rPr lang="de-DE" sz="2200" dirty="0"/>
              <a:t> = </a:t>
            </a:r>
            <a:r>
              <a:rPr lang="de-DE" sz="2200" dirty="0" err="1"/>
              <a:t>sum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individual </a:t>
            </a:r>
            <a:r>
              <a:rPr lang="de-DE" sz="2200" dirty="0" err="1"/>
              <a:t>losses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293829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Transformer </a:t>
            </a:r>
            <a:r>
              <a:rPr lang="de-DE" dirty="0" err="1"/>
              <a:t>Types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61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transformers:</a:t>
            </a:r>
          </a:p>
          <a:p>
            <a:r>
              <a:rPr lang="en-GB" sz="2400" dirty="0"/>
              <a:t>goal: language understanding</a:t>
            </a:r>
          </a:p>
          <a:p>
            <a:r>
              <a:rPr lang="en-GB" sz="2400" dirty="0"/>
              <a:t>training: masked-token prediction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61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transformers:</a:t>
            </a:r>
          </a:p>
          <a:p>
            <a:r>
              <a:rPr lang="en-GB" sz="2400" dirty="0"/>
              <a:t>goal: text generation</a:t>
            </a:r>
          </a:p>
          <a:p>
            <a:r>
              <a:rPr lang="en-GB" sz="2400" dirty="0"/>
              <a:t>training: next-token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190112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0" y="4940256"/>
            <a:ext cx="5850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85800" y="3733537"/>
            <a:ext cx="215151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prime example: </a:t>
            </a:r>
            <a:r>
              <a:rPr lang="en-DE" sz="2200" dirty="0">
                <a:hlinkClick r:id="rId4"/>
              </a:rPr>
              <a:t>BERT</a:t>
            </a:r>
            <a:endParaRPr lang="en-GB" sz="2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3733537"/>
            <a:ext cx="21326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prime example: </a:t>
            </a:r>
            <a:r>
              <a:rPr lang="en-GB" sz="2200" dirty="0">
                <a:hlinkClick r:id="rId5"/>
              </a:rPr>
              <a:t>GPT</a:t>
            </a:r>
            <a:endParaRPr lang="en-GB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92F603-5333-9879-080E-7B3AE86BF4F1}"/>
              </a:ext>
            </a:extLst>
          </p:cNvPr>
          <p:cNvSpPr txBox="1"/>
          <p:nvPr/>
        </p:nvSpPr>
        <p:spPr>
          <a:xfrm>
            <a:off x="6502395" y="3385226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26D7C2-9C80-904F-3AE2-3E3C39E86FB2}"/>
              </a:ext>
            </a:extLst>
          </p:cNvPr>
          <p:cNvSpPr txBox="1"/>
          <p:nvPr/>
        </p:nvSpPr>
        <p:spPr>
          <a:xfrm>
            <a:off x="3395837" y="5657671"/>
            <a:ext cx="5400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/>
              <a:t>encoder</a:t>
            </a:r>
            <a:r>
              <a:rPr lang="de-DE" sz="2400" b="1" dirty="0"/>
              <a:t>-decoder</a:t>
            </a:r>
            <a:r>
              <a:rPr lang="de-DE" sz="2400" dirty="0"/>
              <a:t> </a:t>
            </a:r>
            <a:r>
              <a:rPr lang="de-DE" sz="2400" dirty="0" err="1"/>
              <a:t>transformers</a:t>
            </a:r>
            <a:r>
              <a:rPr lang="de-DE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goal</a:t>
            </a:r>
            <a:r>
              <a:rPr lang="de-DE" sz="2400" dirty="0"/>
              <a:t>: </a:t>
            </a:r>
            <a:r>
              <a:rPr lang="de-DE" sz="2400" dirty="0" err="1"/>
              <a:t>sequence-to-sequence</a:t>
            </a:r>
            <a:r>
              <a:rPr lang="de-DE" sz="2400" dirty="0"/>
              <a:t> </a:t>
            </a:r>
            <a:r>
              <a:rPr lang="de-DE" sz="2400" dirty="0" err="1"/>
              <a:t>models</a:t>
            </a: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training: next-token prediction</a:t>
            </a:r>
          </a:p>
        </p:txBody>
      </p:sp>
    </p:spTree>
    <p:extLst>
      <p:ext uri="{BB962C8B-B14F-4D97-AF65-F5344CB8AC3E}">
        <p14:creationId xmlns:p14="http://schemas.microsoft.com/office/powerpoint/2010/main" val="16648031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D48B82-E4A2-950C-59DA-A22864528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1425-D0DC-6B96-3E26-103D8613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/>
              <a:t>ecoder-Only </a:t>
            </a:r>
            <a:r>
              <a:rPr lang="en-GB" dirty="0"/>
              <a:t>= Autoregressive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BBA48-49EF-1DAD-E7A1-54442EC13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159"/>
            <a:ext cx="5005552" cy="45391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today</a:t>
            </a:r>
            <a:r>
              <a:rPr lang="de-DE" sz="2600" dirty="0"/>
              <a:t> </a:t>
            </a:r>
            <a:r>
              <a:rPr lang="de-DE" sz="2600" dirty="0" err="1"/>
              <a:t>typically</a:t>
            </a:r>
            <a:r>
              <a:rPr lang="de-DE" sz="2600" dirty="0"/>
              <a:t> </a:t>
            </a:r>
            <a:r>
              <a:rPr lang="de-DE" sz="2600" dirty="0" err="1"/>
              <a:t>synonymous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LLM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stack of transformer d</a:t>
            </a:r>
            <a:r>
              <a:rPr lang="en-DE" sz="2600"/>
              <a:t>ecoder</a:t>
            </a:r>
            <a:r>
              <a:rPr lang="de-DE" sz="2600" dirty="0"/>
              <a:t>s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</a:t>
            </a:r>
            <a:r>
              <a:rPr lang="en-GB" sz="2600" dirty="0"/>
              <a:t>autoregressively generated sequence of tokens (directly usable as backbone of a chatbot)</a:t>
            </a:r>
            <a:endParaRPr lang="en-DE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training objective: next-token prediction from context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C20FA-D45E-4110-993D-3F368904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pic>
        <p:nvPicPr>
          <p:cNvPr id="6" name="Grafik 5" descr="Ein Bild, das Text, Screenshot, Schrift, Diagramm enthält.&#10;&#10;KI-generierte Inhalte können fehlerhaft sein.">
            <a:extLst>
              <a:ext uri="{FF2B5EF4-FFF2-40B4-BE49-F238E27FC236}">
                <a16:creationId xmlns:a16="http://schemas.microsoft.com/office/drawing/2014/main" id="{B664DCB9-712F-8152-0297-AA40EDACF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602" y="2098510"/>
            <a:ext cx="6353398" cy="3942510"/>
          </a:xfrm>
          <a:prstGeom prst="rect">
            <a:avLst/>
          </a:prstGeom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4D878841-CF0D-20D5-E2D6-3DB7762D39EA}"/>
              </a:ext>
            </a:extLst>
          </p:cNvPr>
          <p:cNvSpPr txBox="1"/>
          <p:nvPr/>
        </p:nvSpPr>
        <p:spPr>
          <a:xfrm>
            <a:off x="10786015" y="5794799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4D97809-D88E-4BC4-8B4F-322C23DC6B27}"/>
              </a:ext>
            </a:extLst>
          </p:cNvPr>
          <p:cNvSpPr txBox="1"/>
          <p:nvPr/>
        </p:nvSpPr>
        <p:spPr>
          <a:xfrm>
            <a:off x="10204958" y="1418041"/>
            <a:ext cx="114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word</a:t>
            </a:r>
            <a:endParaRPr lang="de-DE" dirty="0"/>
          </a:p>
        </p:txBody>
      </p:sp>
      <p:sp>
        <p:nvSpPr>
          <p:cNvPr id="8" name="Pfeil nach oben 7">
            <a:extLst>
              <a:ext uri="{FF2B5EF4-FFF2-40B4-BE49-F238E27FC236}">
                <a16:creationId xmlns:a16="http://schemas.microsoft.com/office/drawing/2014/main" id="{84F93A84-AAE1-A3F2-ACDE-6FF8FFDA9D3D}"/>
              </a:ext>
            </a:extLst>
          </p:cNvPr>
          <p:cNvSpPr/>
          <p:nvPr/>
        </p:nvSpPr>
        <p:spPr>
          <a:xfrm>
            <a:off x="10634814" y="1787373"/>
            <a:ext cx="302399" cy="36933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6678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Encoder-</a:t>
            </a:r>
            <a:r>
              <a:rPr lang="de-DE" dirty="0" err="1"/>
              <a:t>Only</a:t>
            </a:r>
            <a:r>
              <a:rPr lang="de-DE" dirty="0"/>
              <a:t> = </a:t>
            </a:r>
            <a:r>
              <a:rPr lang="de-DE" dirty="0" err="1"/>
              <a:t>Bidirectional</a:t>
            </a:r>
            <a:r>
              <a:rPr lang="de-DE" dirty="0"/>
              <a:t>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training objective: masked tokens to be predicted from context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de-DE" sz="2400" dirty="0"/>
              <a:t>aka </a:t>
            </a:r>
            <a:r>
              <a:rPr lang="de-DE" sz="2400" dirty="0" err="1"/>
              <a:t>masked</a:t>
            </a:r>
            <a:r>
              <a:rPr lang="de-DE" sz="2400" dirty="0"/>
              <a:t> </a:t>
            </a:r>
            <a:r>
              <a:rPr lang="de-DE" sz="2400" dirty="0" err="1"/>
              <a:t>language</a:t>
            </a:r>
            <a:r>
              <a:rPr lang="de-DE" sz="2400" dirty="0"/>
              <a:t> </a:t>
            </a:r>
            <a:r>
              <a:rPr lang="de-DE" sz="2400" dirty="0" err="1"/>
              <a:t>models</a:t>
            </a:r>
            <a:r>
              <a:rPr lang="de-DE" sz="2400" dirty="0"/>
              <a:t> (MLM)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/>
              <a:t>idirectional: </a:t>
            </a:r>
            <a:r>
              <a:rPr lang="en-GB" sz="2400" dirty="0"/>
              <a:t>jointly conditioning on both left and right context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 of transformer e</a:t>
            </a:r>
            <a:r>
              <a:rPr lang="en-DE" sz="2400"/>
              <a:t>ncoders</a:t>
            </a:r>
            <a:endParaRPr lang="de-DE" sz="2400" dirty="0"/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</a:t>
            </a:r>
            <a:r>
              <a:rPr lang="en-DE" sz="2400"/>
              <a:t> </a:t>
            </a:r>
            <a:r>
              <a:rPr lang="en-GB" sz="2400" dirty="0"/>
              <a:t>contextual embeddings</a:t>
            </a:r>
            <a:r>
              <a:rPr lang="en-DE" sz="2400"/>
              <a:t> </a:t>
            </a:r>
            <a:r>
              <a:rPr lang="de-DE" sz="2400" dirty="0"/>
              <a:t>(</a:t>
            </a:r>
            <a:r>
              <a:rPr lang="de-DE" sz="2400" dirty="0" err="1"/>
              <a:t>for</a:t>
            </a:r>
            <a:r>
              <a:rPr lang="en-DE" sz="2400"/>
              <a:t> </a:t>
            </a:r>
            <a:r>
              <a:rPr lang="de-DE" sz="2400" dirty="0" err="1"/>
              <a:t>later</a:t>
            </a:r>
            <a:r>
              <a:rPr lang="de-DE" sz="2400" dirty="0"/>
              <a:t> </a:t>
            </a:r>
            <a:r>
              <a:rPr lang="en-DE" sz="2400"/>
              <a:t>use</a:t>
            </a:r>
            <a:r>
              <a:rPr lang="de-DE" sz="2400" dirty="0"/>
              <a:t> in </a:t>
            </a:r>
            <a:r>
              <a:rPr lang="en-DE" sz="2400"/>
              <a:t>specific</a:t>
            </a:r>
            <a:r>
              <a:rPr lang="de-DE" sz="2400" dirty="0"/>
              <a:t> </a:t>
            </a:r>
            <a:r>
              <a:rPr lang="de-DE" sz="2400" dirty="0" err="1"/>
              <a:t>language-understanding</a:t>
            </a:r>
            <a:r>
              <a:rPr lang="de-DE" sz="2400" dirty="0"/>
              <a:t> </a:t>
            </a:r>
            <a:r>
              <a:rPr lang="en-DE" sz="2400"/>
              <a:t>tasks</a:t>
            </a:r>
            <a:r>
              <a:rPr lang="en-GB" sz="2400" dirty="0"/>
              <a:t> like text classification</a:t>
            </a:r>
            <a:r>
              <a:rPr lang="de-DE" sz="2400" dirty="0"/>
              <a:t>, </a:t>
            </a:r>
            <a:r>
              <a:rPr lang="de-DE" sz="2400" dirty="0" err="1"/>
              <a:t>sentiment</a:t>
            </a:r>
            <a:r>
              <a:rPr lang="de-DE" sz="2400" dirty="0"/>
              <a:t> </a:t>
            </a:r>
            <a:r>
              <a:rPr lang="de-DE" sz="2400" dirty="0" err="1"/>
              <a:t>analysis</a:t>
            </a:r>
            <a:r>
              <a:rPr lang="de-DE" sz="2400" dirty="0"/>
              <a:t>, </a:t>
            </a:r>
            <a:r>
              <a:rPr lang="de-DE" sz="2400" dirty="0" err="1"/>
              <a:t>named</a:t>
            </a:r>
            <a:r>
              <a:rPr lang="de-DE" sz="2400" dirty="0"/>
              <a:t> </a:t>
            </a:r>
            <a:r>
              <a:rPr lang="de-DE" sz="2400" dirty="0" err="1"/>
              <a:t>entity</a:t>
            </a:r>
            <a:r>
              <a:rPr lang="de-DE" sz="2400" dirty="0"/>
              <a:t> </a:t>
            </a:r>
            <a:r>
              <a:rPr lang="de-DE" sz="2400" dirty="0" err="1"/>
              <a:t>recognition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still needs a decoder head for training purposes, using the hidden state of the </a:t>
            </a:r>
            <a:r>
              <a:rPr lang="de-DE" sz="2400" dirty="0" err="1"/>
              <a:t>masked</a:t>
            </a:r>
            <a:r>
              <a:rPr lang="de-DE" sz="2400" dirty="0"/>
              <a:t> </a:t>
            </a:r>
            <a:r>
              <a:rPr lang="de-DE" sz="2400" dirty="0" err="1"/>
              <a:t>token</a:t>
            </a:r>
            <a:r>
              <a:rPr lang="de-DE" sz="2400" dirty="0"/>
              <a:t> (</a:t>
            </a:r>
            <a:r>
              <a:rPr lang="de-DE" sz="2400" dirty="0" err="1"/>
              <a:t>dedicated</a:t>
            </a:r>
            <a:r>
              <a:rPr lang="de-DE" sz="2400" dirty="0"/>
              <a:t> [MASK] </a:t>
            </a:r>
            <a:r>
              <a:rPr lang="de-DE" sz="2400" dirty="0" err="1"/>
              <a:t>token</a:t>
            </a:r>
            <a:r>
              <a:rPr lang="de-DE" sz="2400" dirty="0"/>
              <a:t>)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projection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vector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logits</a:t>
            </a:r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B05592D-9821-CCF0-CA0A-06025350503B}"/>
              </a:ext>
            </a:extLst>
          </p:cNvPr>
          <p:cNvSpPr txBox="1"/>
          <p:nvPr/>
        </p:nvSpPr>
        <p:spPr>
          <a:xfrm>
            <a:off x="9680028" y="3244334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finetuning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A0CFC13-7751-A322-60BB-36AD912FF9CE}"/>
              </a:ext>
            </a:extLst>
          </p:cNvPr>
          <p:cNvCxnSpPr/>
          <p:nvPr/>
        </p:nvCxnSpPr>
        <p:spPr>
          <a:xfrm flipH="1">
            <a:off x="5969876" y="3429000"/>
            <a:ext cx="3678621" cy="7751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88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C447E-0429-2D97-567A-FF3AB92BB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Autoregressive Text Generation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0B0DCB-4295-F0FB-A4D6-FB056FA7F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LLMs (autoregressive </a:t>
            </a:r>
            <a:r>
              <a:rPr lang="de-DE" dirty="0" err="1"/>
              <a:t>transformers</a:t>
            </a:r>
            <a:r>
              <a:rPr lang="de-DE" dirty="0"/>
              <a:t>) </a:t>
            </a:r>
            <a:r>
              <a:rPr lang="de-DE" dirty="0" err="1">
                <a:sym typeface="Wingdings" pitchFamily="2" charset="2"/>
              </a:rPr>
              <a:t>generate</a:t>
            </a:r>
            <a:r>
              <a:rPr lang="de-DE" dirty="0">
                <a:sym typeface="Wingdings" pitchFamily="2" charset="2"/>
              </a:rPr>
              <a:t> </a:t>
            </a:r>
            <a:r>
              <a:rPr lang="en-DE">
                <a:sym typeface="Wingdings" pitchFamily="2" charset="2"/>
              </a:rPr>
              <a:t>one output token </a:t>
            </a:r>
            <a:r>
              <a:rPr lang="de-DE" dirty="0">
                <a:sym typeface="Wingdings" pitchFamily="2" charset="2"/>
              </a:rPr>
              <a:t>at a time (</a:t>
            </a:r>
            <a:r>
              <a:rPr lang="de-DE" dirty="0" err="1">
                <a:sym typeface="Wingdings" pitchFamily="2" charset="2"/>
              </a:rPr>
              <a:t>according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predicted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probabilities</a:t>
            </a:r>
            <a:r>
              <a:rPr lang="de-DE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dirty="0" err="1">
                <a:sym typeface="Wingdings" pitchFamily="2" charset="2"/>
              </a:rPr>
              <a:t>then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add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it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the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context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for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the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prediction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the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next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token</a:t>
            </a: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resulting</a:t>
            </a:r>
            <a:r>
              <a:rPr lang="de-DE" dirty="0">
                <a:sym typeface="Wingdings" pitchFamily="2" charset="2"/>
              </a:rPr>
              <a:t> in a </a:t>
            </a:r>
            <a:r>
              <a:rPr lang="de-DE" dirty="0" err="1">
                <a:sym typeface="Wingdings" pitchFamily="2" charset="2"/>
              </a:rPr>
              <a:t>full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text</a:t>
            </a:r>
            <a:r>
              <a:rPr lang="de-DE" dirty="0">
                <a:sym typeface="Wingdings" pitchFamily="2" charset="2"/>
              </a:rPr>
              <a:t>, </a:t>
            </a:r>
            <a:r>
              <a:rPr lang="de-DE" dirty="0" err="1">
                <a:sym typeface="Wingdings" pitchFamily="2" charset="2"/>
              </a:rPr>
              <a:t>sampled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from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predicted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probabilities</a:t>
            </a:r>
            <a:endParaRPr lang="de-DE" dirty="0">
              <a:sym typeface="Wingdings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29B1226-05C9-DC10-1D27-CC103046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03668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E5F3DB-B3C1-A7DB-3470-528028E1A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LLMs Generative Models </a:t>
            </a:r>
            <a:r>
              <a:rPr lang="de-DE" dirty="0" err="1"/>
              <a:t>then</a:t>
            </a:r>
            <a:r>
              <a:rPr lang="de-DE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CD50DE5-65E1-5BF4-D606-8B8555BA99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at </a:t>
                </a:r>
                <a:r>
                  <a:rPr lang="de-DE" sz="2400" dirty="0" err="1"/>
                  <a:t>each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, </a:t>
                </a:r>
                <a:r>
                  <a:rPr lang="de-DE" sz="2400" dirty="0" err="1"/>
                  <a:t>take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sequence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previous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tokens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de-DE" sz="2400" dirty="0"/>
                  <a:t> (</a:t>
                </a:r>
                <a:r>
                  <a:rPr lang="de-DE" sz="2400" dirty="0" err="1"/>
                  <a:t>context</a:t>
                </a:r>
                <a:r>
                  <a:rPr lang="de-DE" sz="2400" dirty="0"/>
                  <a:t>) and </a:t>
                </a:r>
                <a:r>
                  <a:rPr lang="de-DE" sz="2400" dirty="0" err="1"/>
                  <a:t>predict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conditional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probability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distribution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next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token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joint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probability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distribution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text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sequences</a:t>
                </a:r>
                <a:r>
                  <a:rPr lang="de-DE" sz="2400" dirty="0"/>
                  <a:t> via </a:t>
                </a:r>
                <a:r>
                  <a:rPr lang="de-DE" sz="2400" dirty="0" err="1"/>
                  <a:t>chain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rule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probability</a:t>
                </a:r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 </m:t>
                          </m:r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prediction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joint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probability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one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shot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implicit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calculation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through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product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conditionals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CD50DE5-65E1-5BF4-D606-8B8555BA99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 b="-93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34B76C-4C90-7EEE-3784-1A1B3489F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1857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2A7F-D706-126A-8733-B64202A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Prompting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2ABA11-6D27-64D9-CFC3-94B012C10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feed information into decoder-only transformer via input prompt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attention to context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using all the knowledge acquired during internet-scale pretraining and stored in weights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kind of programmable neural network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 new paradigm: </a:t>
            </a:r>
            <a:r>
              <a:rPr lang="en-GB" b="1" dirty="0"/>
              <a:t>one model for many tasks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2EB15C-8815-C83D-8F45-1E72CC59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90642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C77605-C75A-A848-5E88-D577FFFD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In-Context Learning (ICL)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7634AB-CC89-F576-F124-78868FE3E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model’s</a:t>
            </a:r>
            <a:r>
              <a:rPr lang="de-DE" dirty="0"/>
              <a:t> </a:t>
            </a:r>
            <a:r>
              <a:rPr lang="de-DE" dirty="0" err="1"/>
              <a:t>ability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outputs</a:t>
            </a:r>
            <a:r>
              <a:rPr lang="de-DE" dirty="0"/>
              <a:t> on </a:t>
            </a:r>
            <a:r>
              <a:rPr lang="de-DE" dirty="0" err="1"/>
              <a:t>patterns</a:t>
            </a:r>
            <a:r>
              <a:rPr lang="de-DE" dirty="0"/>
              <a:t>, </a:t>
            </a:r>
            <a:r>
              <a:rPr lang="de-DE" dirty="0" err="1"/>
              <a:t>instructions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demonstrations</a:t>
            </a:r>
            <a:r>
              <a:rPr lang="de-DE" dirty="0"/>
              <a:t> </a:t>
            </a:r>
            <a:r>
              <a:rPr lang="de-DE" dirty="0" err="1"/>
              <a:t>present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, </a:t>
            </a:r>
            <a:r>
              <a:rPr lang="de-DE" i="1" dirty="0" err="1"/>
              <a:t>without</a:t>
            </a:r>
            <a:r>
              <a:rPr lang="de-DE" i="1" dirty="0"/>
              <a:t> </a:t>
            </a:r>
            <a:r>
              <a:rPr lang="de-DE" i="1" dirty="0" err="1"/>
              <a:t>updating</a:t>
            </a:r>
            <a:r>
              <a:rPr lang="de-DE" i="1" dirty="0"/>
              <a:t> </a:t>
            </a:r>
            <a:r>
              <a:rPr lang="de-DE" i="1" dirty="0" err="1"/>
              <a:t>parameters</a:t>
            </a:r>
            <a:r>
              <a:rPr lang="de-DE" dirty="0"/>
              <a:t> (in </a:t>
            </a:r>
            <a:r>
              <a:rPr lang="de-DE" dirty="0" err="1"/>
              <a:t>contrast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en-DE"/>
              <a:t> fine-tuning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not really learning (rather </a:t>
            </a:r>
            <a:r>
              <a:rPr lang="de-DE" dirty="0" err="1">
                <a:solidFill>
                  <a:srgbClr val="212529"/>
                </a:solidFill>
                <a:sym typeface="Wingdings" pitchFamily="2" charset="2"/>
              </a:rPr>
              <a:t>i</a:t>
            </a:r>
            <a:r>
              <a:rPr lang="de-DE" dirty="0" err="1"/>
              <a:t>nference</a:t>
            </a:r>
            <a:r>
              <a:rPr lang="de-DE" dirty="0"/>
              <a:t>-time </a:t>
            </a:r>
            <a:r>
              <a:rPr lang="de-DE" dirty="0" err="1"/>
              <a:t>pattern</a:t>
            </a:r>
            <a:r>
              <a:rPr lang="de-DE" dirty="0"/>
              <a:t> </a:t>
            </a:r>
            <a:r>
              <a:rPr lang="de-DE" dirty="0" err="1"/>
              <a:t>recognition</a:t>
            </a:r>
            <a:r>
              <a:rPr lang="de-DE" dirty="0"/>
              <a:t>: </a:t>
            </a:r>
            <a:r>
              <a:rPr lang="de-DE" dirty="0" err="1"/>
              <a:t>locating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relevant </a:t>
            </a:r>
            <a:r>
              <a:rPr lang="de-DE" dirty="0" err="1"/>
              <a:t>learnings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ICL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emergent </a:t>
            </a:r>
            <a:r>
              <a:rPr lang="de-DE" dirty="0" err="1"/>
              <a:t>phenomenon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prompting</a:t>
            </a:r>
            <a:r>
              <a:rPr lang="de-DE" dirty="0"/>
              <a:t> powerful.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C3BC1A9-FAD3-75A6-908D-640AA385A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6042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F1E6E-F30A-7F8D-50CD-E883ED225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LLMs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51F7B0-46FA-7E09-1BEB-4B91C37A0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autoregressive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decoder-only</a:t>
            </a:r>
            <a:r>
              <a:rPr lang="de-DE" dirty="0"/>
              <a:t> </a:t>
            </a:r>
            <a:r>
              <a:rPr lang="de-DE" dirty="0" err="1"/>
              <a:t>transformers</a:t>
            </a:r>
            <a:r>
              <a:rPr lang="de-DE" dirty="0"/>
              <a:t>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prompting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(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arbitrary</a:t>
            </a:r>
            <a:r>
              <a:rPr lang="de-DE" dirty="0"/>
              <a:t> </a:t>
            </a:r>
            <a:r>
              <a:rPr lang="de-DE" dirty="0" err="1"/>
              <a:t>topics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enables</a:t>
            </a:r>
            <a:r>
              <a:rPr lang="de-DE" dirty="0"/>
              <a:t> </a:t>
            </a:r>
            <a:r>
              <a:rPr lang="de-DE" dirty="0" err="1"/>
              <a:t>chatbots</a:t>
            </a:r>
            <a:r>
              <a:rPr lang="de-DE" dirty="0"/>
              <a:t> like ChatGPT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triggered</a:t>
            </a:r>
            <a:r>
              <a:rPr lang="de-DE" dirty="0"/>
              <a:t> hype </a:t>
            </a:r>
            <a:r>
              <a:rPr lang="de-DE" dirty="0" err="1"/>
              <a:t>about</a:t>
            </a:r>
            <a:r>
              <a:rPr lang="de-DE" dirty="0"/>
              <a:t> generative AI and </a:t>
            </a:r>
            <a:r>
              <a:rPr lang="de-DE" dirty="0" err="1"/>
              <a:t>started</a:t>
            </a:r>
            <a:r>
              <a:rPr lang="de-DE" dirty="0"/>
              <a:t> an LLM </a:t>
            </a:r>
            <a:r>
              <a:rPr lang="de-DE" dirty="0" err="1"/>
              <a:t>scaling</a:t>
            </a:r>
            <a:r>
              <a:rPr lang="de-DE" dirty="0"/>
              <a:t> </a:t>
            </a:r>
            <a:r>
              <a:rPr lang="de-DE" dirty="0" err="1"/>
              <a:t>race</a:t>
            </a:r>
            <a:r>
              <a:rPr lang="de-DE" dirty="0"/>
              <a:t> (</a:t>
            </a:r>
            <a:r>
              <a:rPr lang="de-DE" dirty="0" err="1"/>
              <a:t>the</a:t>
            </a:r>
            <a:r>
              <a:rPr lang="de-DE" dirty="0"/>
              <a:t> larger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capabilities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ED79EF-B4D0-08EC-3556-26AD11F21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38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CFCBC-811E-0102-5F9A-1728D0D5AC43}"/>
              </a:ext>
            </a:extLst>
          </p:cNvPr>
          <p:cNvSpPr txBox="1"/>
          <p:nvPr/>
        </p:nvSpPr>
        <p:spPr>
          <a:xfrm>
            <a:off x="838200" y="5846952"/>
            <a:ext cx="6094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800" dirty="0"/>
              <a:t>lightweight </a:t>
            </a:r>
            <a:r>
              <a:rPr lang="en-GB" sz="1800" dirty="0" err="1"/>
              <a:t>PyTorch</a:t>
            </a:r>
            <a:r>
              <a:rPr lang="en-GB" sz="1800" dirty="0"/>
              <a:t> re-implementation of GPT: </a:t>
            </a:r>
            <a:r>
              <a:rPr lang="en-GB" sz="1800" dirty="0">
                <a:hlinkClick r:id="rId2"/>
              </a:rPr>
              <a:t>minGPT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more powerful: </a:t>
            </a:r>
            <a:r>
              <a:rPr lang="en-GB" sz="1800" dirty="0">
                <a:hlinkClick r:id="rId3"/>
              </a:rPr>
              <a:t>nanoGPT</a:t>
            </a:r>
            <a:r>
              <a:rPr lang="en-GB" sz="1800" dirty="0"/>
              <a:t>, </a:t>
            </a:r>
            <a:r>
              <a:rPr lang="en-GB" sz="1800" dirty="0">
                <a:hlinkClick r:id="rId4"/>
              </a:rPr>
              <a:t>LitGPT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7334155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893619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scaling laws</a:t>
            </a:r>
            <a:r>
              <a:rPr lang="en-GB" sz="2600" dirty="0"/>
              <a:t>, </a:t>
            </a:r>
            <a:r>
              <a:rPr lang="en-GB" sz="2600" dirty="0">
                <a:hlinkClick r:id="rId3"/>
              </a:rPr>
              <a:t>Chinchilla</a:t>
            </a:r>
            <a:r>
              <a:rPr lang="en-GB" sz="2600" dirty="0"/>
              <a:t>: coupled performance power laws with model size, amount of training data, and compute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era of large-scale models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emergent abilities of LLMs:</a:t>
            </a:r>
          </a:p>
          <a:p>
            <a:r>
              <a:rPr lang="en-GB" sz="2600" dirty="0"/>
              <a:t>multi-task learning: perform new tasks at test time without task-specific training (via </a:t>
            </a:r>
            <a:r>
              <a:rPr lang="en-GB" sz="2600" dirty="0">
                <a:sym typeface="Wingdings" pitchFamily="2" charset="2"/>
              </a:rPr>
              <a:t>p</a:t>
            </a:r>
            <a:r>
              <a:rPr lang="en-GB" sz="2600" dirty="0"/>
              <a:t>rompting)</a:t>
            </a:r>
          </a:p>
          <a:p>
            <a:r>
              <a:rPr lang="en-GB" sz="2600" dirty="0">
                <a:solidFill>
                  <a:srgbClr val="212529"/>
                </a:solidFill>
              </a:rPr>
              <a:t>reasoning capabilities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39114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2B50A3EF-2B20-E036-94F9-4C7A7DF425F5}"/>
              </a:ext>
            </a:extLst>
          </p:cNvPr>
          <p:cNvSpPr/>
          <p:nvPr/>
        </p:nvSpPr>
        <p:spPr>
          <a:xfrm>
            <a:off x="6082862" y="2149149"/>
            <a:ext cx="5270938" cy="361074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5028B9-5876-00F4-C2D8-608202E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Symbolic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NLP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BE2466E-5CE3-93F5-207B-53DFBCCEFA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symbolic</a:t>
            </a:r>
            <a:r>
              <a:rPr lang="de-DE" b="1" dirty="0"/>
              <a:t> NLP = </a:t>
            </a:r>
            <a:r>
              <a:rPr lang="de-DE" b="1" dirty="0" err="1"/>
              <a:t>rules</a:t>
            </a:r>
            <a:r>
              <a:rPr lang="de-DE" b="1" dirty="0"/>
              <a:t> and </a:t>
            </a:r>
            <a:r>
              <a:rPr lang="de-DE" b="1" dirty="0" err="1"/>
              <a:t>logic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hand-</a:t>
            </a:r>
            <a:r>
              <a:rPr lang="de-DE" dirty="0" err="1"/>
              <a:t>crafted</a:t>
            </a:r>
            <a:r>
              <a:rPr lang="de-DE" dirty="0"/>
              <a:t> </a:t>
            </a:r>
            <a:r>
              <a:rPr lang="de-DE" dirty="0" err="1"/>
              <a:t>rules</a:t>
            </a:r>
            <a:r>
              <a:rPr lang="de-DE" dirty="0"/>
              <a:t>, </a:t>
            </a:r>
            <a:r>
              <a:rPr lang="de-DE" dirty="0" err="1"/>
              <a:t>lexicons</a:t>
            </a:r>
            <a:r>
              <a:rPr lang="de-DE" dirty="0"/>
              <a:t>, and </a:t>
            </a:r>
            <a:r>
              <a:rPr lang="de-DE" dirty="0" err="1"/>
              <a:t>grammars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relies</a:t>
            </a:r>
            <a:r>
              <a:rPr lang="de-DE" dirty="0"/>
              <a:t> on </a:t>
            </a:r>
            <a:r>
              <a:rPr lang="de-DE" dirty="0" err="1"/>
              <a:t>linguistic</a:t>
            </a:r>
            <a:r>
              <a:rPr lang="de-DE" dirty="0"/>
              <a:t> </a:t>
            </a:r>
            <a:r>
              <a:rPr lang="de-DE" dirty="0" err="1"/>
              <a:t>knowledge</a:t>
            </a:r>
            <a:r>
              <a:rPr lang="de-DE" dirty="0"/>
              <a:t> and </a:t>
            </a:r>
            <a:r>
              <a:rPr lang="de-DE" dirty="0" err="1"/>
              <a:t>logic-based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94BDDB0-40F3-5460-4D1E-177AA9AA23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neural</a:t>
            </a:r>
            <a:r>
              <a:rPr lang="de-DE" b="1" dirty="0"/>
              <a:t> NLP = </a:t>
            </a:r>
            <a:r>
              <a:rPr lang="de-DE" b="1" dirty="0" err="1"/>
              <a:t>data</a:t>
            </a:r>
            <a:r>
              <a:rPr lang="de-DE" b="1" dirty="0"/>
              <a:t> and </a:t>
            </a:r>
            <a:r>
              <a:rPr lang="de-DE" b="1" dirty="0" err="1"/>
              <a:t>learning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learns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large </a:t>
            </a:r>
            <a:r>
              <a:rPr lang="de-DE" dirty="0" err="1"/>
              <a:t>datasets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explicit </a:t>
            </a:r>
            <a:r>
              <a:rPr lang="de-DE" dirty="0" err="1"/>
              <a:t>rules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54F4626-7113-C424-D62A-C3F00C9D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0857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C368-8592-0C01-7155-B0402DB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LLM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6AE7-65B2-BDAA-9CB1-106D3E0C6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example </a:t>
            </a:r>
            <a:r>
              <a:rPr lang="en-GB" dirty="0">
                <a:hlinkClick r:id="rId2"/>
              </a:rPr>
              <a:t>Kimi K2</a:t>
            </a:r>
            <a:r>
              <a:rPr lang="en-GB" dirty="0"/>
              <a:t> (Mixture-of-Experts model):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vocabulary size (tokens):		160K</a:t>
            </a:r>
          </a:p>
          <a:p>
            <a:r>
              <a:rPr lang="en-GB" dirty="0"/>
              <a:t>embedding dimension:		7,168</a:t>
            </a:r>
          </a:p>
          <a:p>
            <a:r>
              <a:rPr lang="en-GB" dirty="0"/>
              <a:t>context length (tokens):		128K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total parameters:			1T</a:t>
            </a:r>
          </a:p>
          <a:p>
            <a:r>
              <a:rPr lang="en-GB" dirty="0"/>
              <a:t>training tokens:			15.5T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number of layers:			61</a:t>
            </a:r>
          </a:p>
          <a:p>
            <a:r>
              <a:rPr lang="en-GB" dirty="0"/>
              <a:t>number of attention heads:		64</a:t>
            </a:r>
          </a:p>
          <a:p>
            <a:r>
              <a:rPr lang="en-GB" dirty="0"/>
              <a:t>number of experts:			384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7305-36A6-E37E-39C3-03F1C64B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7AE09-0CE7-F2EF-E282-E7D203CB2794}"/>
              </a:ext>
            </a:extLst>
          </p:cNvPr>
          <p:cNvSpPr txBox="1"/>
          <p:nvPr/>
        </p:nvSpPr>
        <p:spPr>
          <a:xfrm flipH="1">
            <a:off x="7780863" y="4061832"/>
            <a:ext cx="305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 lot of memorizing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98ABD0-40ED-3A92-2AD6-EEEFFF673542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411310" y="4292665"/>
            <a:ext cx="1369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B3AA4BA7-5487-6DD2-189C-F68C512D6F35}"/>
              </a:ext>
            </a:extLst>
          </p:cNvPr>
          <p:cNvSpPr txBox="1"/>
          <p:nvPr/>
        </p:nvSpPr>
        <p:spPr>
          <a:xfrm>
            <a:off x="7797362" y="4672114"/>
            <a:ext cx="381525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compression of the internet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1AAA22A-780F-765B-ED5D-8C5F6DBB657A}"/>
              </a:ext>
            </a:extLst>
          </p:cNvPr>
          <p:cNvSpPr txBox="1"/>
          <p:nvPr/>
        </p:nvSpPr>
        <p:spPr>
          <a:xfrm>
            <a:off x="8008735" y="1690688"/>
            <a:ext cx="3345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usual</a:t>
            </a:r>
            <a:r>
              <a:rPr lang="de-DE" sz="2400" dirty="0"/>
              <a:t>, </a:t>
            </a:r>
            <a:r>
              <a:rPr lang="de-DE" sz="2400" dirty="0" err="1"/>
              <a:t>comes</a:t>
            </a:r>
            <a:r>
              <a:rPr lang="de-DE" sz="2400" dirty="0"/>
              <a:t> in </a:t>
            </a:r>
            <a:r>
              <a:rPr lang="de-DE" sz="2400" dirty="0" err="1"/>
              <a:t>base</a:t>
            </a:r>
            <a:r>
              <a:rPr lang="de-DE" sz="2400" dirty="0"/>
              <a:t> and </a:t>
            </a:r>
            <a:r>
              <a:rPr lang="de-DE" sz="2400" dirty="0" err="1"/>
              <a:t>instruct</a:t>
            </a:r>
            <a:r>
              <a:rPr lang="de-DE" sz="2400" dirty="0"/>
              <a:t> </a:t>
            </a:r>
            <a:r>
              <a:rPr lang="de-DE" sz="2400" dirty="0" err="1"/>
              <a:t>variants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135530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C49767A-2E15-165D-D997-E5D752EC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41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3B750F-F14C-12D4-7DCC-7B2905B6F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430" y="310758"/>
            <a:ext cx="9691139" cy="604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14EA65BE-46E9-FF4E-46BF-296B8C3044C6}"/>
              </a:ext>
            </a:extLst>
          </p:cNvPr>
          <p:cNvSpPr txBox="1"/>
          <p:nvPr/>
        </p:nvSpPr>
        <p:spPr>
          <a:xfrm>
            <a:off x="10941569" y="5445836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03665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EAD6B4-651B-644D-52EC-1596AE49F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Mixture-of-Experts (</a:t>
            </a:r>
            <a:r>
              <a:rPr lang="en-GB" dirty="0" err="1"/>
              <a:t>MoE</a:t>
            </a:r>
            <a:r>
              <a:rPr lang="en-GB" dirty="0"/>
              <a:t>)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FF8B6C6-1CA1-F2B6-F9FC-88AC607A2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42</a:t>
            </a:fld>
            <a:endParaRPr lang="en-GB"/>
          </a:p>
        </p:txBody>
      </p:sp>
      <p:pic>
        <p:nvPicPr>
          <p:cNvPr id="6" name="Grafik 5" descr="Ein Bild, das Text, Diagramm, Screenshot, Plan enthält.&#10;&#10;KI-generierte Inhalte können fehlerhaft sein.">
            <a:extLst>
              <a:ext uri="{FF2B5EF4-FFF2-40B4-BE49-F238E27FC236}">
                <a16:creationId xmlns:a16="http://schemas.microsoft.com/office/drawing/2014/main" id="{3F18497A-B5E7-77E2-1AC8-0090A6A9E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419" y="1695242"/>
            <a:ext cx="4027466" cy="2388703"/>
          </a:xfrm>
          <a:prstGeom prst="rect">
            <a:avLst/>
          </a:prstGeom>
        </p:spPr>
      </p:pic>
      <p:pic>
        <p:nvPicPr>
          <p:cNvPr id="12" name="Grafik 11" descr="Ein Bild, das Text, Screenshot, Schrift, Reihe enthält.&#10;&#10;KI-generierte Inhalte können fehlerhaft sein.">
            <a:extLst>
              <a:ext uri="{FF2B5EF4-FFF2-40B4-BE49-F238E27FC236}">
                <a16:creationId xmlns:a16="http://schemas.microsoft.com/office/drawing/2014/main" id="{D5668014-FFBE-AEF7-7D0B-C34D3710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32344"/>
            <a:ext cx="5833240" cy="2557037"/>
          </a:xfrm>
          <a:prstGeom prst="rect">
            <a:avLst/>
          </a:prstGeom>
        </p:spPr>
      </p:pic>
      <p:pic>
        <p:nvPicPr>
          <p:cNvPr id="14" name="Grafik 13" descr="Ein Bild, das Text, Screenshot, Schrift, weiß enthält.&#10;&#10;KI-generierte Inhalte können fehlerhaft sein.">
            <a:extLst>
              <a:ext uri="{FF2B5EF4-FFF2-40B4-BE49-F238E27FC236}">
                <a16:creationId xmlns:a16="http://schemas.microsoft.com/office/drawing/2014/main" id="{3A45987D-4A1C-9D5E-CDE0-DA8F170815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440" y="5556737"/>
            <a:ext cx="4971393" cy="858076"/>
          </a:xfrm>
          <a:prstGeom prst="rect">
            <a:avLst/>
          </a:prstGeom>
        </p:spPr>
      </p:pic>
      <p:pic>
        <p:nvPicPr>
          <p:cNvPr id="16" name="Grafik 15" descr="Ein Bild, das Text, Screenshot, Diagramm, Plan enthält.&#10;&#10;KI-generierte Inhalte können fehlerhaft sein.">
            <a:extLst>
              <a:ext uri="{FF2B5EF4-FFF2-40B4-BE49-F238E27FC236}">
                <a16:creationId xmlns:a16="http://schemas.microsoft.com/office/drawing/2014/main" id="{A7FC819F-00B5-E029-3603-667BB46CF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940" y="1029875"/>
            <a:ext cx="3554860" cy="3828311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3FC9B594-3082-E9CC-A16C-E2108E7775E4}"/>
              </a:ext>
            </a:extLst>
          </p:cNvPr>
          <p:cNvSpPr txBox="1"/>
          <p:nvPr/>
        </p:nvSpPr>
        <p:spPr>
          <a:xfrm>
            <a:off x="10898954" y="875812"/>
            <a:ext cx="1293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FFNN </a:t>
            </a:r>
            <a:r>
              <a:rPr lang="de-DE" dirty="0" err="1"/>
              <a:t>itself</a:t>
            </a:r>
            <a:endParaRPr lang="de-DE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4EC8727B-1DC1-C78D-8CF6-F414C899A7F9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10058400" y="1060478"/>
            <a:ext cx="840554" cy="5266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2C44EF57-8C0D-815E-A98F-21AE49749D13}"/>
              </a:ext>
            </a:extLst>
          </p:cNvPr>
          <p:cNvSpPr txBox="1"/>
          <p:nvPr/>
        </p:nvSpPr>
        <p:spPr>
          <a:xfrm>
            <a:off x="210207" y="1950997"/>
            <a:ext cx="29975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idea</a:t>
            </a:r>
            <a:r>
              <a:rPr lang="de-DE" sz="2000" dirty="0"/>
              <a:t>: </a:t>
            </a:r>
            <a:r>
              <a:rPr lang="de-DE" sz="2000" dirty="0" err="1"/>
              <a:t>replace</a:t>
            </a:r>
            <a:r>
              <a:rPr lang="de-DE" sz="2000" dirty="0"/>
              <a:t> </a:t>
            </a:r>
            <a:r>
              <a:rPr lang="de-DE" sz="2000" dirty="0" err="1"/>
              <a:t>big</a:t>
            </a:r>
            <a:r>
              <a:rPr lang="de-DE" sz="2000" dirty="0"/>
              <a:t> FFNN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several</a:t>
            </a:r>
            <a:r>
              <a:rPr lang="de-DE" sz="2000" dirty="0"/>
              <a:t> </a:t>
            </a:r>
            <a:r>
              <a:rPr lang="de-DE" sz="2000" dirty="0" err="1"/>
              <a:t>smaller</a:t>
            </a:r>
            <a:r>
              <a:rPr lang="de-DE" sz="2000" dirty="0"/>
              <a:t> </a:t>
            </a:r>
            <a:r>
              <a:rPr lang="de-DE" sz="2000" dirty="0" err="1"/>
              <a:t>ones</a:t>
            </a:r>
            <a:r>
              <a:rPr lang="de-DE" sz="2000" dirty="0"/>
              <a:t> and </a:t>
            </a:r>
            <a:r>
              <a:rPr lang="de-DE" sz="2000" dirty="0" err="1"/>
              <a:t>activate</a:t>
            </a:r>
            <a:r>
              <a:rPr lang="de-DE" sz="2000" dirty="0"/>
              <a:t> </a:t>
            </a:r>
            <a:r>
              <a:rPr lang="de-DE" sz="2000" dirty="0" err="1"/>
              <a:t>only</a:t>
            </a:r>
            <a:r>
              <a:rPr lang="de-DE" sz="2000" dirty="0"/>
              <a:t> </a:t>
            </a:r>
            <a:r>
              <a:rPr lang="de-DE" sz="2000" dirty="0" err="1"/>
              <a:t>few</a:t>
            </a:r>
            <a:endParaRPr lang="de-DE" sz="2000" dirty="0"/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less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active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parameters</a:t>
            </a:r>
            <a:endParaRPr lang="de-DE" sz="20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E6E2279A-5EDE-233C-29AF-1C06782B0E1F}"/>
              </a:ext>
            </a:extLst>
          </p:cNvPr>
          <p:cNvSpPr txBox="1"/>
          <p:nvPr/>
        </p:nvSpPr>
        <p:spPr>
          <a:xfrm>
            <a:off x="7416490" y="5141530"/>
            <a:ext cx="351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 (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abstract</a:t>
            </a:r>
            <a:r>
              <a:rPr lang="de-DE" dirty="0"/>
              <a:t>):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D62DF5D-EF8F-9F4C-DDC4-97639D1E6E42}"/>
              </a:ext>
            </a:extLst>
          </p:cNvPr>
          <p:cNvSpPr txBox="1"/>
          <p:nvPr/>
        </p:nvSpPr>
        <p:spPr>
          <a:xfrm>
            <a:off x="48013" y="4232344"/>
            <a:ext cx="3159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different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token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662094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D6321F3-DC05-6B7F-9E51-4ECD9C5A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43</a:t>
            </a:fld>
            <a:endParaRPr lang="en-GB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51C4E7D4-BC9A-C42E-CF08-D3814073013F}"/>
              </a:ext>
            </a:extLst>
          </p:cNvPr>
          <p:cNvCxnSpPr>
            <a:cxnSpLocks/>
            <a:stCxn id="5" idx="0"/>
            <a:endCxn id="12" idx="0"/>
          </p:cNvCxnSpPr>
          <p:nvPr/>
        </p:nvCxnSpPr>
        <p:spPr>
          <a:xfrm flipV="1">
            <a:off x="572220" y="4175665"/>
            <a:ext cx="11047560" cy="45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48E20F93-502D-86D5-695F-4EC5CB765914}"/>
              </a:ext>
            </a:extLst>
          </p:cNvPr>
          <p:cNvSpPr txBox="1"/>
          <p:nvPr/>
        </p:nvSpPr>
        <p:spPr>
          <a:xfrm>
            <a:off x="274702" y="4180187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2017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CFD01B5-3CAE-F82B-8CBC-3DEA93D9313E}"/>
              </a:ext>
            </a:extLst>
          </p:cNvPr>
          <p:cNvSpPr txBox="1"/>
          <p:nvPr/>
        </p:nvSpPr>
        <p:spPr>
          <a:xfrm>
            <a:off x="2115962" y="4180187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2018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3C0AE14-E90E-1BB4-DEC4-AE2AE8C7F8B2}"/>
              </a:ext>
            </a:extLst>
          </p:cNvPr>
          <p:cNvSpPr txBox="1"/>
          <p:nvPr/>
        </p:nvSpPr>
        <p:spPr>
          <a:xfrm>
            <a:off x="7639742" y="4175664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2021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178230-E2E0-E0F3-2EC1-24BF60661F8A}"/>
              </a:ext>
            </a:extLst>
          </p:cNvPr>
          <p:cNvSpPr txBox="1"/>
          <p:nvPr/>
        </p:nvSpPr>
        <p:spPr>
          <a:xfrm>
            <a:off x="9481002" y="4172868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2022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9E93289-3009-CBA0-D947-2F7D2494B07B}"/>
              </a:ext>
            </a:extLst>
          </p:cNvPr>
          <p:cNvSpPr txBox="1"/>
          <p:nvPr/>
        </p:nvSpPr>
        <p:spPr>
          <a:xfrm>
            <a:off x="11322262" y="4175665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2023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140E18C-C3F7-F0A2-B53F-199A6812B133}"/>
              </a:ext>
            </a:extLst>
          </p:cNvPr>
          <p:cNvSpPr txBox="1"/>
          <p:nvPr/>
        </p:nvSpPr>
        <p:spPr>
          <a:xfrm>
            <a:off x="1032956" y="2917117"/>
            <a:ext cx="1247649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Transformer</a:t>
            </a:r>
          </a:p>
          <a:p>
            <a:r>
              <a:rPr lang="de-DE" sz="1200" dirty="0"/>
              <a:t>Google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797B9C7-8AEE-CF01-0255-B7EB76B1BF9C}"/>
              </a:ext>
            </a:extLst>
          </p:cNvPr>
          <p:cNvSpPr txBox="1"/>
          <p:nvPr/>
        </p:nvSpPr>
        <p:spPr>
          <a:xfrm>
            <a:off x="2640658" y="4930904"/>
            <a:ext cx="1181093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GPT-1</a:t>
            </a:r>
            <a:r>
              <a:rPr lang="de-DE" sz="1500" dirty="0"/>
              <a:t> 117M</a:t>
            </a:r>
          </a:p>
          <a:p>
            <a:r>
              <a:rPr lang="de-DE" sz="1200" dirty="0"/>
              <a:t>OpenAI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85A2A19-3F30-D5E7-58B7-3E3D25C73E61}"/>
              </a:ext>
            </a:extLst>
          </p:cNvPr>
          <p:cNvSpPr txBox="1"/>
          <p:nvPr/>
        </p:nvSpPr>
        <p:spPr>
          <a:xfrm>
            <a:off x="3163214" y="2917117"/>
            <a:ext cx="1128835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BERT</a:t>
            </a:r>
            <a:r>
              <a:rPr lang="de-DE" sz="1500" dirty="0"/>
              <a:t> 340M</a:t>
            </a:r>
          </a:p>
          <a:p>
            <a:r>
              <a:rPr lang="de-DE" sz="1200" dirty="0"/>
              <a:t>Google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3B7A298-BD28-B716-1B5A-58D625B313FF}"/>
              </a:ext>
            </a:extLst>
          </p:cNvPr>
          <p:cNvSpPr txBox="1"/>
          <p:nvPr/>
        </p:nvSpPr>
        <p:spPr>
          <a:xfrm>
            <a:off x="3957222" y="4180187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2019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6BA4051-49A7-85BD-7B7A-8C1725F1E068}"/>
              </a:ext>
            </a:extLst>
          </p:cNvPr>
          <p:cNvSpPr txBox="1"/>
          <p:nvPr/>
        </p:nvSpPr>
        <p:spPr>
          <a:xfrm>
            <a:off x="4034177" y="4930904"/>
            <a:ext cx="1108701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GPT-2</a:t>
            </a:r>
            <a:r>
              <a:rPr lang="de-DE" sz="1500" dirty="0"/>
              <a:t> 1.5B</a:t>
            </a:r>
          </a:p>
          <a:p>
            <a:r>
              <a:rPr lang="de-DE" sz="1200" dirty="0"/>
              <a:t>OpenAI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44AEC4D-81D4-CD3F-4E7B-001F1A7DDF5B}"/>
              </a:ext>
            </a:extLst>
          </p:cNvPr>
          <p:cNvSpPr txBox="1"/>
          <p:nvPr/>
        </p:nvSpPr>
        <p:spPr>
          <a:xfrm>
            <a:off x="5798482" y="4172868"/>
            <a:ext cx="5950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2020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B4FC7F55-2311-81C0-92D2-5F55D24F41DC}"/>
              </a:ext>
            </a:extLst>
          </p:cNvPr>
          <p:cNvSpPr txBox="1"/>
          <p:nvPr/>
        </p:nvSpPr>
        <p:spPr>
          <a:xfrm>
            <a:off x="4286632" y="3645613"/>
            <a:ext cx="1182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200" dirty="0" err="1"/>
              <a:t>used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Google </a:t>
            </a:r>
            <a:r>
              <a:rPr lang="de-DE" sz="1200" dirty="0" err="1"/>
              <a:t>search</a:t>
            </a:r>
            <a:r>
              <a:rPr lang="de-DE" sz="1200" dirty="0"/>
              <a:t> 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DA44139-7181-CA1B-C56F-18A940D986C6}"/>
              </a:ext>
            </a:extLst>
          </p:cNvPr>
          <p:cNvSpPr txBox="1"/>
          <p:nvPr/>
        </p:nvSpPr>
        <p:spPr>
          <a:xfrm>
            <a:off x="6322123" y="4930904"/>
            <a:ext cx="1156792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GPT-3</a:t>
            </a:r>
            <a:r>
              <a:rPr lang="de-DE" sz="1500" dirty="0"/>
              <a:t> 175B</a:t>
            </a:r>
          </a:p>
          <a:p>
            <a:r>
              <a:rPr lang="de-DE" sz="1200" dirty="0"/>
              <a:t>OpenAI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D0657232-07AA-DC00-2DFD-16084FD9BB46}"/>
              </a:ext>
            </a:extLst>
          </p:cNvPr>
          <p:cNvSpPr txBox="1"/>
          <p:nvPr/>
        </p:nvSpPr>
        <p:spPr>
          <a:xfrm>
            <a:off x="5362908" y="2914320"/>
            <a:ext cx="660758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500" b="1" dirty="0"/>
              <a:t>T5</a:t>
            </a:r>
          </a:p>
          <a:p>
            <a:r>
              <a:rPr lang="de-DE" sz="1200" dirty="0"/>
              <a:t>Google</a:t>
            </a:r>
          </a:p>
        </p:txBody>
      </p:sp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48567E9D-C6B1-D5B7-3044-9A74F52C3241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656781" y="3424948"/>
            <a:ext cx="0" cy="7552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>
            <a:extLst>
              <a:ext uri="{FF2B5EF4-FFF2-40B4-BE49-F238E27FC236}">
                <a16:creationId xmlns:a16="http://schemas.microsoft.com/office/drawing/2014/main" id="{BE2C1AF3-F033-8E18-E284-C59FF86649D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727632" y="3424948"/>
            <a:ext cx="0" cy="7552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08F8CDAF-F838-5F92-BB26-28F768A36E75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3231205" y="4180187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47">
            <a:extLst>
              <a:ext uri="{FF2B5EF4-FFF2-40B4-BE49-F238E27FC236}">
                <a16:creationId xmlns:a16="http://schemas.microsoft.com/office/drawing/2014/main" id="{3D121997-E584-A491-75EB-E39D62750ED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4588528" y="4180187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50">
            <a:extLst>
              <a:ext uri="{FF2B5EF4-FFF2-40B4-BE49-F238E27FC236}">
                <a16:creationId xmlns:a16="http://schemas.microsoft.com/office/drawing/2014/main" id="{63CA038E-343E-6BBB-6907-A4FFC910B5F2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5693287" y="3422151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53C2B3BE-E07A-48FD-2CE7-F46F8C4F1889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6900519" y="4180187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feld 55">
            <a:extLst>
              <a:ext uri="{FF2B5EF4-FFF2-40B4-BE49-F238E27FC236}">
                <a16:creationId xmlns:a16="http://schemas.microsoft.com/office/drawing/2014/main" id="{78695298-F9DA-8B93-C5FD-933EF564A76F}"/>
              </a:ext>
            </a:extLst>
          </p:cNvPr>
          <p:cNvSpPr txBox="1"/>
          <p:nvPr/>
        </p:nvSpPr>
        <p:spPr>
          <a:xfrm>
            <a:off x="8444267" y="2914319"/>
            <a:ext cx="799642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 err="1"/>
              <a:t>LaMDA</a:t>
            </a:r>
            <a:endParaRPr lang="de-DE" sz="1500" dirty="0"/>
          </a:p>
          <a:p>
            <a:r>
              <a:rPr lang="de-DE" sz="1200" dirty="0"/>
              <a:t>Google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0F6BAA0B-793B-BDAE-FB20-7A1DF12938B4}"/>
              </a:ext>
            </a:extLst>
          </p:cNvPr>
          <p:cNvSpPr txBox="1"/>
          <p:nvPr/>
        </p:nvSpPr>
        <p:spPr>
          <a:xfrm>
            <a:off x="10754309" y="4930904"/>
            <a:ext cx="955903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/>
              <a:t>ChatGPT</a:t>
            </a:r>
            <a:endParaRPr lang="de-DE" sz="1500" dirty="0"/>
          </a:p>
          <a:p>
            <a:r>
              <a:rPr lang="de-DE" sz="1200" dirty="0"/>
              <a:t>OpenAI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0B3BA1C9-2BAB-69E6-6683-B141AB1A194C}"/>
              </a:ext>
            </a:extLst>
          </p:cNvPr>
          <p:cNvSpPr txBox="1"/>
          <p:nvPr/>
        </p:nvSpPr>
        <p:spPr>
          <a:xfrm>
            <a:off x="9387247" y="4930904"/>
            <a:ext cx="1226426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 err="1"/>
              <a:t>InstructGPT</a:t>
            </a:r>
            <a:endParaRPr lang="de-DE" sz="1500" dirty="0"/>
          </a:p>
          <a:p>
            <a:r>
              <a:rPr lang="de-DE" sz="1200" dirty="0"/>
              <a:t>OpenAI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E3146616-71FB-D1D4-4C49-8B2E4D7A444E}"/>
              </a:ext>
            </a:extLst>
          </p:cNvPr>
          <p:cNvSpPr txBox="1"/>
          <p:nvPr/>
        </p:nvSpPr>
        <p:spPr>
          <a:xfrm>
            <a:off x="9753319" y="2914319"/>
            <a:ext cx="1117998" cy="507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1500" b="1" dirty="0" err="1"/>
              <a:t>PaLM</a:t>
            </a:r>
            <a:r>
              <a:rPr lang="de-DE" sz="1500" dirty="0"/>
              <a:t> 540B</a:t>
            </a:r>
          </a:p>
          <a:p>
            <a:r>
              <a:rPr lang="de-DE" sz="1200" dirty="0"/>
              <a:t>Google</a:t>
            </a:r>
          </a:p>
        </p:txBody>
      </p: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FA4234F1-A1C0-50DD-3C19-BF38D1012D59}"/>
              </a:ext>
            </a:extLst>
          </p:cNvPr>
          <p:cNvCxnSpPr>
            <a:cxnSpLocks/>
            <a:stCxn id="63" idx="2"/>
          </p:cNvCxnSpPr>
          <p:nvPr/>
        </p:nvCxnSpPr>
        <p:spPr>
          <a:xfrm>
            <a:off x="10312318" y="3422150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95">
            <a:extLst>
              <a:ext uri="{FF2B5EF4-FFF2-40B4-BE49-F238E27FC236}">
                <a16:creationId xmlns:a16="http://schemas.microsoft.com/office/drawing/2014/main" id="{82D474FD-4880-1661-AF73-3609669688D6}"/>
              </a:ext>
            </a:extLst>
          </p:cNvPr>
          <p:cNvCxnSpPr>
            <a:stCxn id="57" idx="0"/>
          </p:cNvCxnSpPr>
          <p:nvPr/>
        </p:nvCxnSpPr>
        <p:spPr>
          <a:xfrm flipH="1" flipV="1">
            <a:off x="11232260" y="4180187"/>
            <a:ext cx="1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Gerade Verbindung 97">
            <a:extLst>
              <a:ext uri="{FF2B5EF4-FFF2-40B4-BE49-F238E27FC236}">
                <a16:creationId xmlns:a16="http://schemas.microsoft.com/office/drawing/2014/main" id="{C864265A-6F16-0BA8-F420-10FC9F47A5AD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8844088" y="3422150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mit Pfeil 103">
            <a:extLst>
              <a:ext uri="{FF2B5EF4-FFF2-40B4-BE49-F238E27FC236}">
                <a16:creationId xmlns:a16="http://schemas.microsoft.com/office/drawing/2014/main" id="{0F5EA683-7FFF-3C62-E192-2B76C7D3CE6F}"/>
              </a:ext>
            </a:extLst>
          </p:cNvPr>
          <p:cNvCxnSpPr>
            <a:cxnSpLocks/>
            <a:stCxn id="16" idx="2"/>
            <a:endCxn id="20" idx="1"/>
          </p:cNvCxnSpPr>
          <p:nvPr/>
        </p:nvCxnSpPr>
        <p:spPr>
          <a:xfrm>
            <a:off x="3727632" y="3424948"/>
            <a:ext cx="559000" cy="451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107">
            <a:extLst>
              <a:ext uri="{FF2B5EF4-FFF2-40B4-BE49-F238E27FC236}">
                <a16:creationId xmlns:a16="http://schemas.microsoft.com/office/drawing/2014/main" id="{661E45CE-254E-03FD-56F6-D4DD0537BFF7}"/>
              </a:ext>
            </a:extLst>
          </p:cNvPr>
          <p:cNvCxnSpPr>
            <a:cxnSpLocks/>
            <a:stCxn id="58" idx="0"/>
          </p:cNvCxnSpPr>
          <p:nvPr/>
        </p:nvCxnSpPr>
        <p:spPr>
          <a:xfrm flipV="1">
            <a:off x="10000460" y="4180187"/>
            <a:ext cx="0" cy="75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feld 111">
            <a:extLst>
              <a:ext uri="{FF2B5EF4-FFF2-40B4-BE49-F238E27FC236}">
                <a16:creationId xmlns:a16="http://schemas.microsoft.com/office/drawing/2014/main" id="{34E7E7A8-81A3-FD64-014E-471C8A2049E7}"/>
              </a:ext>
            </a:extLst>
          </p:cNvPr>
          <p:cNvSpPr txBox="1"/>
          <p:nvPr/>
        </p:nvSpPr>
        <p:spPr>
          <a:xfrm>
            <a:off x="319763" y="2116918"/>
            <a:ext cx="26740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architecture</a:t>
            </a:r>
            <a:r>
              <a:rPr lang="de-DE" sz="1200" dirty="0"/>
              <a:t> </a:t>
            </a:r>
            <a:r>
              <a:rPr lang="de-DE" sz="1200" dirty="0" err="1"/>
              <a:t>everything</a:t>
            </a:r>
            <a:r>
              <a:rPr lang="de-DE" sz="1200" dirty="0"/>
              <a:t> </a:t>
            </a:r>
            <a:r>
              <a:rPr lang="de-DE" sz="1200" dirty="0" err="1"/>
              <a:t>is</a:t>
            </a:r>
            <a:r>
              <a:rPr lang="de-DE" sz="1200" dirty="0"/>
              <a:t> </a:t>
            </a:r>
            <a:r>
              <a:rPr lang="de-DE" sz="1200" dirty="0" err="1"/>
              <a:t>built</a:t>
            </a:r>
            <a:r>
              <a:rPr lang="de-DE" sz="1200" dirty="0"/>
              <a:t> on</a:t>
            </a:r>
          </a:p>
        </p:txBody>
      </p:sp>
      <p:cxnSp>
        <p:nvCxnSpPr>
          <p:cNvPr id="118" name="Gerade Verbindung 117">
            <a:extLst>
              <a:ext uri="{FF2B5EF4-FFF2-40B4-BE49-F238E27FC236}">
                <a16:creationId xmlns:a16="http://schemas.microsoft.com/office/drawing/2014/main" id="{ED628A0D-F8E1-2A93-6BC2-4E66C267FD2B}"/>
              </a:ext>
            </a:extLst>
          </p:cNvPr>
          <p:cNvCxnSpPr>
            <a:cxnSpLocks/>
            <a:stCxn id="14" idx="0"/>
            <a:endCxn id="112" idx="2"/>
          </p:cNvCxnSpPr>
          <p:nvPr/>
        </p:nvCxnSpPr>
        <p:spPr>
          <a:xfrm flipH="1" flipV="1">
            <a:off x="1656780" y="2393917"/>
            <a:ext cx="1" cy="52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feld 121">
            <a:extLst>
              <a:ext uri="{FF2B5EF4-FFF2-40B4-BE49-F238E27FC236}">
                <a16:creationId xmlns:a16="http://schemas.microsoft.com/office/drawing/2014/main" id="{16F6B474-2C3A-6F85-F70D-40EB038D802B}"/>
              </a:ext>
            </a:extLst>
          </p:cNvPr>
          <p:cNvSpPr txBox="1"/>
          <p:nvPr/>
        </p:nvSpPr>
        <p:spPr>
          <a:xfrm>
            <a:off x="4503553" y="2116918"/>
            <a:ext cx="23794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pioneered</a:t>
            </a:r>
            <a:r>
              <a:rPr lang="de-DE" sz="1200" dirty="0"/>
              <a:t> </a:t>
            </a:r>
            <a:r>
              <a:rPr lang="de-DE" sz="1200" dirty="0" err="1"/>
              <a:t>instruction</a:t>
            </a:r>
            <a:r>
              <a:rPr lang="de-DE" sz="1200" dirty="0"/>
              <a:t>-style </a:t>
            </a:r>
            <a:r>
              <a:rPr lang="de-DE" sz="1200" dirty="0" err="1"/>
              <a:t>tasks</a:t>
            </a:r>
            <a:endParaRPr lang="de-DE" sz="1200" dirty="0"/>
          </a:p>
        </p:txBody>
      </p:sp>
      <p:cxnSp>
        <p:nvCxnSpPr>
          <p:cNvPr id="124" name="Gerade Verbindung 123">
            <a:extLst>
              <a:ext uri="{FF2B5EF4-FFF2-40B4-BE49-F238E27FC236}">
                <a16:creationId xmlns:a16="http://schemas.microsoft.com/office/drawing/2014/main" id="{60DBCCE4-1737-1B58-0258-FE00598F30C2}"/>
              </a:ext>
            </a:extLst>
          </p:cNvPr>
          <p:cNvCxnSpPr>
            <a:cxnSpLocks/>
            <a:stCxn id="122" idx="2"/>
            <a:endCxn id="32" idx="0"/>
          </p:cNvCxnSpPr>
          <p:nvPr/>
        </p:nvCxnSpPr>
        <p:spPr>
          <a:xfrm>
            <a:off x="5693287" y="2393917"/>
            <a:ext cx="0" cy="5204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feld 126">
            <a:extLst>
              <a:ext uri="{FF2B5EF4-FFF2-40B4-BE49-F238E27FC236}">
                <a16:creationId xmlns:a16="http://schemas.microsoft.com/office/drawing/2014/main" id="{DB6DF839-D0EE-2942-1FF5-5C9434818069}"/>
              </a:ext>
            </a:extLst>
          </p:cNvPr>
          <p:cNvSpPr txBox="1"/>
          <p:nvPr/>
        </p:nvSpPr>
        <p:spPr>
          <a:xfrm>
            <a:off x="3733388" y="5866287"/>
            <a:ext cx="17102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showed</a:t>
            </a:r>
            <a:r>
              <a:rPr lang="de-DE" sz="1200" dirty="0"/>
              <a:t> </a:t>
            </a:r>
            <a:r>
              <a:rPr lang="de-DE" sz="1200" dirty="0" err="1"/>
              <a:t>coherent</a:t>
            </a:r>
            <a:r>
              <a:rPr lang="de-DE" sz="1200" dirty="0"/>
              <a:t> </a:t>
            </a:r>
            <a:r>
              <a:rPr lang="de-DE" sz="1200" dirty="0" err="1"/>
              <a:t>long</a:t>
            </a:r>
            <a:r>
              <a:rPr lang="de-DE" sz="1200" dirty="0"/>
              <a:t>-form </a:t>
            </a:r>
            <a:r>
              <a:rPr lang="de-DE" sz="1200" dirty="0" err="1"/>
              <a:t>text</a:t>
            </a:r>
            <a:r>
              <a:rPr lang="de-DE" sz="1200" dirty="0"/>
              <a:t> </a:t>
            </a:r>
            <a:r>
              <a:rPr lang="de-DE" sz="1200" dirty="0" err="1"/>
              <a:t>generation</a:t>
            </a:r>
            <a:endParaRPr lang="de-DE" sz="1200" dirty="0"/>
          </a:p>
        </p:txBody>
      </p:sp>
      <p:cxnSp>
        <p:nvCxnSpPr>
          <p:cNvPr id="131" name="Gerade Verbindung 130">
            <a:extLst>
              <a:ext uri="{FF2B5EF4-FFF2-40B4-BE49-F238E27FC236}">
                <a16:creationId xmlns:a16="http://schemas.microsoft.com/office/drawing/2014/main" id="{A3ED7754-9E7E-CE11-2E25-83990520CD5F}"/>
              </a:ext>
            </a:extLst>
          </p:cNvPr>
          <p:cNvCxnSpPr>
            <a:stCxn id="18" idx="2"/>
            <a:endCxn id="127" idx="0"/>
          </p:cNvCxnSpPr>
          <p:nvPr/>
        </p:nvCxnSpPr>
        <p:spPr>
          <a:xfrm flipH="1">
            <a:off x="4588527" y="5438735"/>
            <a:ext cx="1" cy="427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feld 138">
            <a:extLst>
              <a:ext uri="{FF2B5EF4-FFF2-40B4-BE49-F238E27FC236}">
                <a16:creationId xmlns:a16="http://schemas.microsoft.com/office/drawing/2014/main" id="{FDE22367-DFA9-FF09-309B-B11C166AE83B}"/>
              </a:ext>
            </a:extLst>
          </p:cNvPr>
          <p:cNvSpPr txBox="1"/>
          <p:nvPr/>
        </p:nvSpPr>
        <p:spPr>
          <a:xfrm>
            <a:off x="6002880" y="5866286"/>
            <a:ext cx="17952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proved</a:t>
            </a:r>
            <a:r>
              <a:rPr lang="de-DE" sz="1200" dirty="0"/>
              <a:t> general-</a:t>
            </a:r>
            <a:r>
              <a:rPr lang="de-DE" sz="1200" dirty="0" err="1"/>
              <a:t>purpose</a:t>
            </a:r>
            <a:r>
              <a:rPr lang="de-DE" sz="1200" dirty="0"/>
              <a:t> </a:t>
            </a:r>
            <a:r>
              <a:rPr lang="de-DE" sz="1200" dirty="0" err="1"/>
              <a:t>language</a:t>
            </a:r>
            <a:r>
              <a:rPr lang="de-DE" sz="1200" dirty="0"/>
              <a:t> </a:t>
            </a:r>
            <a:r>
              <a:rPr lang="de-DE" sz="1200" dirty="0" err="1"/>
              <a:t>generation</a:t>
            </a:r>
            <a:endParaRPr lang="de-DE" sz="1200" dirty="0"/>
          </a:p>
        </p:txBody>
      </p:sp>
      <p:cxnSp>
        <p:nvCxnSpPr>
          <p:cNvPr id="141" name="Gerade Verbindung 140">
            <a:extLst>
              <a:ext uri="{FF2B5EF4-FFF2-40B4-BE49-F238E27FC236}">
                <a16:creationId xmlns:a16="http://schemas.microsoft.com/office/drawing/2014/main" id="{09ACFD4C-35C6-5813-822C-947026DFC369}"/>
              </a:ext>
            </a:extLst>
          </p:cNvPr>
          <p:cNvCxnSpPr>
            <a:stCxn id="25" idx="2"/>
            <a:endCxn id="139" idx="0"/>
          </p:cNvCxnSpPr>
          <p:nvPr/>
        </p:nvCxnSpPr>
        <p:spPr>
          <a:xfrm>
            <a:off x="6900519" y="5438735"/>
            <a:ext cx="0" cy="4275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Geschweifte Klammer links 142">
            <a:extLst>
              <a:ext uri="{FF2B5EF4-FFF2-40B4-BE49-F238E27FC236}">
                <a16:creationId xmlns:a16="http://schemas.microsoft.com/office/drawing/2014/main" id="{B4E4A90A-7C90-AF95-240F-E3A2887ADF22}"/>
              </a:ext>
            </a:extLst>
          </p:cNvPr>
          <p:cNvSpPr/>
          <p:nvPr/>
        </p:nvSpPr>
        <p:spPr>
          <a:xfrm rot="5400000">
            <a:off x="3962790" y="-2275202"/>
            <a:ext cx="584836" cy="7365979"/>
          </a:xfrm>
          <a:prstGeom prst="lef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4" name="Textfeld 143">
            <a:extLst>
              <a:ext uri="{FF2B5EF4-FFF2-40B4-BE49-F238E27FC236}">
                <a16:creationId xmlns:a16="http://schemas.microsoft.com/office/drawing/2014/main" id="{54430635-226F-A2A0-A18D-57C587383950}"/>
              </a:ext>
            </a:extLst>
          </p:cNvPr>
          <p:cNvSpPr txBox="1"/>
          <p:nvPr/>
        </p:nvSpPr>
        <p:spPr>
          <a:xfrm>
            <a:off x="3257671" y="646872"/>
            <a:ext cx="1994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bg2">
                    <a:lumMod val="50000"/>
                  </a:schemeClr>
                </a:solidFill>
              </a:rPr>
              <a:t>foundational</a:t>
            </a:r>
            <a:r>
              <a:rPr lang="de-DE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2">
                    <a:lumMod val="50000"/>
                  </a:schemeClr>
                </a:solidFill>
              </a:rPr>
              <a:t>era</a:t>
            </a:r>
            <a:endParaRPr lang="de-DE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6" name="Textfeld 145">
            <a:extLst>
              <a:ext uri="{FF2B5EF4-FFF2-40B4-BE49-F238E27FC236}">
                <a16:creationId xmlns:a16="http://schemas.microsoft.com/office/drawing/2014/main" id="{003BD321-60DB-460B-2CCE-C3A88854EC4E}"/>
              </a:ext>
            </a:extLst>
          </p:cNvPr>
          <p:cNvSpPr txBox="1"/>
          <p:nvPr/>
        </p:nvSpPr>
        <p:spPr>
          <a:xfrm>
            <a:off x="8527675" y="339096"/>
            <a:ext cx="2532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2">
                    <a:lumMod val="50000"/>
                  </a:schemeClr>
                </a:solidFill>
              </a:rPr>
              <a:t>dialogue</a:t>
            </a:r>
            <a:r>
              <a:rPr lang="de-DE" sz="2000" dirty="0">
                <a:solidFill>
                  <a:schemeClr val="bg2">
                    <a:lumMod val="50000"/>
                  </a:schemeClr>
                </a:solidFill>
              </a:rPr>
              <a:t> &amp; </a:t>
            </a:r>
            <a:r>
              <a:rPr lang="de-DE" sz="2000" dirty="0" err="1">
                <a:solidFill>
                  <a:schemeClr val="bg2">
                    <a:lumMod val="50000"/>
                  </a:schemeClr>
                </a:solidFill>
              </a:rPr>
              <a:t>alignment</a:t>
            </a:r>
            <a:r>
              <a:rPr lang="de-DE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2">
                    <a:lumMod val="50000"/>
                  </a:schemeClr>
                </a:solidFill>
              </a:rPr>
              <a:t>breakthroughs</a:t>
            </a:r>
            <a:endParaRPr lang="de-DE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7" name="Geschweifte Klammer links 146">
            <a:extLst>
              <a:ext uri="{FF2B5EF4-FFF2-40B4-BE49-F238E27FC236}">
                <a16:creationId xmlns:a16="http://schemas.microsoft.com/office/drawing/2014/main" id="{059F32D6-BF49-B594-29A1-B4AEAA25896F}"/>
              </a:ext>
            </a:extLst>
          </p:cNvPr>
          <p:cNvSpPr/>
          <p:nvPr/>
        </p:nvSpPr>
        <p:spPr>
          <a:xfrm rot="5400000">
            <a:off x="9486572" y="-433005"/>
            <a:ext cx="584836" cy="3681583"/>
          </a:xfrm>
          <a:prstGeom prst="lef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9" name="Textfeld 148">
            <a:extLst>
              <a:ext uri="{FF2B5EF4-FFF2-40B4-BE49-F238E27FC236}">
                <a16:creationId xmlns:a16="http://schemas.microsoft.com/office/drawing/2014/main" id="{E33AE0C6-26B1-1A7E-F556-E0B3737CD4C1}"/>
              </a:ext>
            </a:extLst>
          </p:cNvPr>
          <p:cNvSpPr txBox="1"/>
          <p:nvPr/>
        </p:nvSpPr>
        <p:spPr>
          <a:xfrm>
            <a:off x="8229563" y="2027452"/>
            <a:ext cx="1233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dialogue</a:t>
            </a:r>
            <a:r>
              <a:rPr lang="de-DE" sz="1200" dirty="0"/>
              <a:t> </a:t>
            </a:r>
            <a:r>
              <a:rPr lang="de-DE" sz="1200" dirty="0" err="1"/>
              <a:t>model</a:t>
            </a:r>
            <a:r>
              <a:rPr lang="de-DE" sz="1200" dirty="0"/>
              <a:t> (</a:t>
            </a:r>
            <a:r>
              <a:rPr lang="de-DE" sz="1200" dirty="0" err="1"/>
              <a:t>powered</a:t>
            </a:r>
            <a:r>
              <a:rPr lang="de-DE" sz="1200" dirty="0"/>
              <a:t> Bard)</a:t>
            </a:r>
          </a:p>
        </p:txBody>
      </p:sp>
      <p:cxnSp>
        <p:nvCxnSpPr>
          <p:cNvPr id="151" name="Gerade Verbindung 150">
            <a:extLst>
              <a:ext uri="{FF2B5EF4-FFF2-40B4-BE49-F238E27FC236}">
                <a16:creationId xmlns:a16="http://schemas.microsoft.com/office/drawing/2014/main" id="{512B832A-1E95-8D55-AEB5-2C1D07CE4501}"/>
              </a:ext>
            </a:extLst>
          </p:cNvPr>
          <p:cNvCxnSpPr>
            <a:cxnSpLocks/>
            <a:stCxn id="149" idx="2"/>
            <a:endCxn id="56" idx="0"/>
          </p:cNvCxnSpPr>
          <p:nvPr/>
        </p:nvCxnSpPr>
        <p:spPr>
          <a:xfrm flipH="1">
            <a:off x="8844088" y="2489117"/>
            <a:ext cx="2029" cy="4252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Textfeld 154">
            <a:extLst>
              <a:ext uri="{FF2B5EF4-FFF2-40B4-BE49-F238E27FC236}">
                <a16:creationId xmlns:a16="http://schemas.microsoft.com/office/drawing/2014/main" id="{F407F7FB-308F-E953-1DF3-4B9977082ECF}"/>
              </a:ext>
            </a:extLst>
          </p:cNvPr>
          <p:cNvSpPr txBox="1"/>
          <p:nvPr/>
        </p:nvSpPr>
        <p:spPr>
          <a:xfrm>
            <a:off x="9619480" y="1932253"/>
            <a:ext cx="13770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reasoning</a:t>
            </a:r>
            <a:r>
              <a:rPr lang="de-DE" sz="1200" dirty="0"/>
              <a:t> + </a:t>
            </a:r>
            <a:r>
              <a:rPr lang="de-DE" sz="1200" dirty="0" err="1"/>
              <a:t>chain-of-thought</a:t>
            </a:r>
            <a:r>
              <a:rPr lang="de-DE" sz="1200" dirty="0"/>
              <a:t> </a:t>
            </a:r>
            <a:r>
              <a:rPr lang="de-DE" sz="1200" dirty="0" err="1"/>
              <a:t>prompting</a:t>
            </a:r>
            <a:endParaRPr lang="de-DE" sz="1200" dirty="0"/>
          </a:p>
        </p:txBody>
      </p:sp>
      <p:cxnSp>
        <p:nvCxnSpPr>
          <p:cNvPr id="157" name="Gerade Verbindung 156">
            <a:extLst>
              <a:ext uri="{FF2B5EF4-FFF2-40B4-BE49-F238E27FC236}">
                <a16:creationId xmlns:a16="http://schemas.microsoft.com/office/drawing/2014/main" id="{38B03CF6-C55F-3182-61B9-CB0D515149D1}"/>
              </a:ext>
            </a:extLst>
          </p:cNvPr>
          <p:cNvCxnSpPr>
            <a:cxnSpLocks/>
            <a:stCxn id="155" idx="2"/>
            <a:endCxn id="63" idx="0"/>
          </p:cNvCxnSpPr>
          <p:nvPr/>
        </p:nvCxnSpPr>
        <p:spPr>
          <a:xfrm>
            <a:off x="10308023" y="2578584"/>
            <a:ext cx="4295" cy="3357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Textfeld 159">
            <a:extLst>
              <a:ext uri="{FF2B5EF4-FFF2-40B4-BE49-F238E27FC236}">
                <a16:creationId xmlns:a16="http://schemas.microsoft.com/office/drawing/2014/main" id="{1AAA2001-1C35-EA9D-9B75-F0C286CA463C}"/>
              </a:ext>
            </a:extLst>
          </p:cNvPr>
          <p:cNvSpPr txBox="1"/>
          <p:nvPr/>
        </p:nvSpPr>
        <p:spPr>
          <a:xfrm>
            <a:off x="9263474" y="5866286"/>
            <a:ext cx="147972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/>
              <a:t>introduced</a:t>
            </a:r>
            <a:r>
              <a:rPr lang="de-DE" sz="1200" dirty="0"/>
              <a:t> RLHF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align</a:t>
            </a:r>
            <a:r>
              <a:rPr lang="de-DE" sz="1200" dirty="0"/>
              <a:t> </a:t>
            </a:r>
            <a:r>
              <a:rPr lang="de-DE" sz="1200" dirty="0" err="1"/>
              <a:t>models</a:t>
            </a:r>
            <a:r>
              <a:rPr lang="de-DE" sz="1200" dirty="0"/>
              <a:t> </a:t>
            </a:r>
            <a:r>
              <a:rPr lang="de-DE" sz="1200" dirty="0" err="1"/>
              <a:t>with</a:t>
            </a:r>
            <a:r>
              <a:rPr lang="de-DE" sz="1200" dirty="0"/>
              <a:t> human </a:t>
            </a:r>
            <a:r>
              <a:rPr lang="de-DE" sz="1200" dirty="0" err="1"/>
              <a:t>intent</a:t>
            </a:r>
            <a:r>
              <a:rPr lang="de-DE" sz="1200" dirty="0"/>
              <a:t> (</a:t>
            </a:r>
            <a:r>
              <a:rPr lang="de-DE" sz="1200" dirty="0" err="1"/>
              <a:t>basis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ChatGPT)</a:t>
            </a:r>
          </a:p>
        </p:txBody>
      </p:sp>
      <p:cxnSp>
        <p:nvCxnSpPr>
          <p:cNvPr id="162" name="Gerade Verbindung 161">
            <a:extLst>
              <a:ext uri="{FF2B5EF4-FFF2-40B4-BE49-F238E27FC236}">
                <a16:creationId xmlns:a16="http://schemas.microsoft.com/office/drawing/2014/main" id="{99DA6A61-ECEE-75E6-F951-69A00BB37AEB}"/>
              </a:ext>
            </a:extLst>
          </p:cNvPr>
          <p:cNvCxnSpPr>
            <a:cxnSpLocks/>
            <a:stCxn id="160" idx="0"/>
            <a:endCxn id="58" idx="2"/>
          </p:cNvCxnSpPr>
          <p:nvPr/>
        </p:nvCxnSpPr>
        <p:spPr>
          <a:xfrm flipH="1" flipV="1">
            <a:off x="10000460" y="5438735"/>
            <a:ext cx="2875" cy="4275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feld 178">
            <a:extLst>
              <a:ext uri="{FF2B5EF4-FFF2-40B4-BE49-F238E27FC236}">
                <a16:creationId xmlns:a16="http://schemas.microsoft.com/office/drawing/2014/main" id="{CCE28247-7215-1CCD-5D40-108191F7A5FC}"/>
              </a:ext>
            </a:extLst>
          </p:cNvPr>
          <p:cNvSpPr txBox="1"/>
          <p:nvPr/>
        </p:nvSpPr>
        <p:spPr>
          <a:xfrm>
            <a:off x="10875150" y="5866286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mass</a:t>
            </a:r>
            <a:r>
              <a:rPr lang="de-DE" sz="1200" dirty="0"/>
              <a:t> </a:t>
            </a:r>
            <a:r>
              <a:rPr lang="de-DE" sz="1200" dirty="0" err="1"/>
              <a:t>adoption</a:t>
            </a:r>
            <a:endParaRPr lang="de-DE" sz="1200" dirty="0"/>
          </a:p>
        </p:txBody>
      </p:sp>
      <p:cxnSp>
        <p:nvCxnSpPr>
          <p:cNvPr id="181" name="Gerade Verbindung mit Pfeil 180">
            <a:extLst>
              <a:ext uri="{FF2B5EF4-FFF2-40B4-BE49-F238E27FC236}">
                <a16:creationId xmlns:a16="http://schemas.microsoft.com/office/drawing/2014/main" id="{F13D89EB-214A-CF87-EC50-B5E45C55DA93}"/>
              </a:ext>
            </a:extLst>
          </p:cNvPr>
          <p:cNvCxnSpPr>
            <a:stCxn id="57" idx="2"/>
            <a:endCxn id="179" idx="0"/>
          </p:cNvCxnSpPr>
          <p:nvPr/>
        </p:nvCxnSpPr>
        <p:spPr>
          <a:xfrm>
            <a:off x="11232261" y="5438735"/>
            <a:ext cx="231352" cy="4275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2" name="Picture 2" descr="Logo">
            <a:extLst>
              <a:ext uri="{FF2B5EF4-FFF2-40B4-BE49-F238E27FC236}">
                <a16:creationId xmlns:a16="http://schemas.microsoft.com/office/drawing/2014/main" id="{D9AA4957-0F37-91D8-C876-4DE55406E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48" y="4930904"/>
            <a:ext cx="511623" cy="511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" name="Grafik 183">
            <a:extLst>
              <a:ext uri="{FF2B5EF4-FFF2-40B4-BE49-F238E27FC236}">
                <a16:creationId xmlns:a16="http://schemas.microsoft.com/office/drawing/2014/main" id="{DC5FDFC1-961A-43AC-5753-CD38171ED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783" y="3029734"/>
            <a:ext cx="818954" cy="27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421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6D1BFCA3-4D5B-CAB6-12DC-91C0E69140DC}"/>
              </a:ext>
            </a:extLst>
          </p:cNvPr>
          <p:cNvCxnSpPr>
            <a:stCxn id="4" idx="2"/>
            <a:endCxn id="7" idx="0"/>
          </p:cNvCxnSpPr>
          <p:nvPr/>
        </p:nvCxnSpPr>
        <p:spPr>
          <a:xfrm flipH="1">
            <a:off x="8738135" y="545563"/>
            <a:ext cx="1818291" cy="108528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B3799323-1E7F-2898-4ABB-FD71CBFDA6D6}"/>
              </a:ext>
            </a:extLst>
          </p:cNvPr>
          <p:cNvCxnSpPr>
            <a:stCxn id="4" idx="2"/>
            <a:endCxn id="9" idx="0"/>
          </p:cNvCxnSpPr>
          <p:nvPr/>
        </p:nvCxnSpPr>
        <p:spPr>
          <a:xfrm flipH="1">
            <a:off x="8713664" y="545563"/>
            <a:ext cx="1842762" cy="5393117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463486D2-05EC-8924-7361-2719D6E03BED}"/>
              </a:ext>
            </a:extLst>
          </p:cNvPr>
          <p:cNvCxnSpPr>
            <a:stCxn id="4" idx="2"/>
            <a:endCxn id="18" idx="0"/>
          </p:cNvCxnSpPr>
          <p:nvPr/>
        </p:nvCxnSpPr>
        <p:spPr>
          <a:xfrm flipH="1">
            <a:off x="9595869" y="545563"/>
            <a:ext cx="960557" cy="4496244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9139DBF-D8F4-87E8-3E78-4326B3F0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44</a:t>
            </a:fld>
            <a:endParaRPr lang="en-GB"/>
          </a:p>
        </p:txBody>
      </p:sp>
      <p:pic>
        <p:nvPicPr>
          <p:cNvPr id="3" name="Grafik 2" descr="Ein Bild, das Text, Screenshot, Zahl, Diagramm enthält.&#10;&#10;KI-generierte Inhalte können fehlerhaft sein.">
            <a:extLst>
              <a:ext uri="{FF2B5EF4-FFF2-40B4-BE49-F238E27FC236}">
                <a16:creationId xmlns:a16="http://schemas.microsoft.com/office/drawing/2014/main" id="{0C94742E-2061-688F-477E-A7B11B236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8" y="550940"/>
            <a:ext cx="8079009" cy="5987972"/>
          </a:xfrm>
          <a:prstGeom prst="rect">
            <a:avLst/>
          </a:prstGeom>
        </p:spPr>
      </p:pic>
      <p:pic>
        <p:nvPicPr>
          <p:cNvPr id="7" name="Picture 4" descr="undefined">
            <a:extLst>
              <a:ext uri="{FF2B5EF4-FFF2-40B4-BE49-F238E27FC236}">
                <a16:creationId xmlns:a16="http://schemas.microsoft.com/office/drawing/2014/main" id="{AD175A73-1B04-6CFF-950E-2B455B99F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749" y="1630852"/>
            <a:ext cx="988771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undefined">
            <a:extLst>
              <a:ext uri="{FF2B5EF4-FFF2-40B4-BE49-F238E27FC236}">
                <a16:creationId xmlns:a16="http://schemas.microsoft.com/office/drawing/2014/main" id="{BE4204A6-07B9-1D82-F6B4-A44FC7EED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845" y="5938680"/>
            <a:ext cx="899638" cy="1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undefined">
            <a:extLst>
              <a:ext uri="{FF2B5EF4-FFF2-40B4-BE49-F238E27FC236}">
                <a16:creationId xmlns:a16="http://schemas.microsoft.com/office/drawing/2014/main" id="{521DA02E-9AA8-D536-CAD4-C83A18212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85" y="3827838"/>
            <a:ext cx="963238" cy="21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1115F0B-ED47-186B-7892-27463A66AF2E}"/>
              </a:ext>
            </a:extLst>
          </p:cNvPr>
          <p:cNvSpPr txBox="1"/>
          <p:nvPr/>
        </p:nvSpPr>
        <p:spPr>
          <a:xfrm>
            <a:off x="9645134" y="3752539"/>
            <a:ext cx="223201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open-source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7721EC8-553E-0665-9829-4238F329E3AB}"/>
              </a:ext>
            </a:extLst>
          </p:cNvPr>
          <p:cNvSpPr txBox="1"/>
          <p:nvPr/>
        </p:nvSpPr>
        <p:spPr>
          <a:xfrm>
            <a:off x="7852745" y="4949474"/>
            <a:ext cx="8036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GPT-5</a:t>
            </a:r>
          </a:p>
          <a:p>
            <a:r>
              <a:rPr lang="de-DE" sz="1500" dirty="0" err="1"/>
              <a:t>gpt-oss</a:t>
            </a:r>
            <a:endParaRPr lang="de-DE" sz="15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CAA80F0-12DB-9CEA-C1B7-92C23D722825}"/>
              </a:ext>
            </a:extLst>
          </p:cNvPr>
          <p:cNvSpPr txBox="1"/>
          <p:nvPr/>
        </p:nvSpPr>
        <p:spPr>
          <a:xfrm>
            <a:off x="7942654" y="2803490"/>
            <a:ext cx="65428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/>
              <a:t>MAI-1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EE47A6C-787C-E84E-7057-003590A9FAC0}"/>
              </a:ext>
            </a:extLst>
          </p:cNvPr>
          <p:cNvSpPr txBox="1"/>
          <p:nvPr/>
        </p:nvSpPr>
        <p:spPr>
          <a:xfrm>
            <a:off x="9318302" y="5758439"/>
            <a:ext cx="2743200" cy="5539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dirty="0"/>
              <a:t>different </a:t>
            </a:r>
            <a:r>
              <a:rPr lang="de-DE" sz="1500" dirty="0" err="1"/>
              <a:t>alignment</a:t>
            </a:r>
            <a:r>
              <a:rPr lang="de-DE" sz="1500" dirty="0"/>
              <a:t> </a:t>
            </a:r>
            <a:r>
              <a:rPr lang="de-DE" sz="1500" dirty="0" err="1"/>
              <a:t>strategy</a:t>
            </a:r>
            <a:endParaRPr lang="de-DE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dirty="0" err="1"/>
              <a:t>tailored</a:t>
            </a:r>
            <a:r>
              <a:rPr lang="de-DE" sz="1500" dirty="0"/>
              <a:t> </a:t>
            </a:r>
            <a:r>
              <a:rPr lang="de-DE" sz="1500" dirty="0" err="1"/>
              <a:t>for</a:t>
            </a:r>
            <a:r>
              <a:rPr lang="de-DE" sz="1500" dirty="0"/>
              <a:t> </a:t>
            </a:r>
            <a:r>
              <a:rPr lang="de-DE" sz="1500" dirty="0" err="1"/>
              <a:t>business</a:t>
            </a:r>
            <a:r>
              <a:rPr lang="de-DE" sz="1500" dirty="0"/>
              <a:t> </a:t>
            </a:r>
            <a:r>
              <a:rPr lang="de-DE" sz="1500" dirty="0" err="1"/>
              <a:t>users</a:t>
            </a:r>
            <a:endParaRPr lang="de-DE" sz="15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E8C932C-A41A-8941-560A-AA637E8E8006}"/>
              </a:ext>
            </a:extLst>
          </p:cNvPr>
          <p:cNvSpPr txBox="1"/>
          <p:nvPr/>
        </p:nvSpPr>
        <p:spPr>
          <a:xfrm>
            <a:off x="9318302" y="1605185"/>
            <a:ext cx="2873697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dirty="0" err="1"/>
              <a:t>evolved</a:t>
            </a:r>
            <a:r>
              <a:rPr lang="de-DE" sz="1500" dirty="0"/>
              <a:t> </a:t>
            </a:r>
            <a:r>
              <a:rPr lang="de-DE" sz="1500" dirty="0" err="1"/>
              <a:t>from</a:t>
            </a:r>
            <a:r>
              <a:rPr lang="de-DE" sz="1500" dirty="0"/>
              <a:t> </a:t>
            </a:r>
            <a:r>
              <a:rPr lang="de-DE" sz="1500" dirty="0" err="1"/>
              <a:t>LaMDA</a:t>
            </a:r>
            <a:r>
              <a:rPr lang="de-DE" sz="1500" dirty="0"/>
              <a:t> &amp; </a:t>
            </a:r>
            <a:r>
              <a:rPr lang="de-DE" sz="1500" dirty="0" err="1"/>
              <a:t>PaLM</a:t>
            </a:r>
            <a:endParaRPr lang="de-DE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dirty="0" err="1"/>
              <a:t>integrated</a:t>
            </a:r>
            <a:r>
              <a:rPr lang="de-DE" sz="1500" dirty="0"/>
              <a:t> Google </a:t>
            </a:r>
            <a:r>
              <a:rPr lang="de-DE" sz="1500" dirty="0" err="1"/>
              <a:t>ecosystem</a:t>
            </a:r>
            <a:endParaRPr lang="de-DE" sz="15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F00942C-2688-C72B-582D-FC2D017DDDA6}"/>
              </a:ext>
            </a:extLst>
          </p:cNvPr>
          <p:cNvSpPr txBox="1"/>
          <p:nvPr/>
        </p:nvSpPr>
        <p:spPr>
          <a:xfrm>
            <a:off x="9062999" y="5041807"/>
            <a:ext cx="10657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ChatGPT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CBDA52C-D99A-E52B-7632-9D8D36E44EA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8450664" y="5094514"/>
            <a:ext cx="612335" cy="1319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05AC45EE-E4C9-2925-8577-DA3897F1499F}"/>
              </a:ext>
            </a:extLst>
          </p:cNvPr>
          <p:cNvSpPr txBox="1"/>
          <p:nvPr/>
        </p:nvSpPr>
        <p:spPr>
          <a:xfrm>
            <a:off x="9483728" y="176231"/>
            <a:ext cx="214539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generative </a:t>
            </a:r>
            <a:r>
              <a:rPr lang="de-DE" dirty="0" err="1"/>
              <a:t>chatbots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33375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681133" y="4902130"/>
            <a:ext cx="600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289420"/>
            <a:ext cx="3881678" cy="400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3082550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23" y="1550605"/>
            <a:ext cx="11313952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0" indent="0">
              <a:buNone/>
            </a:pPr>
            <a:r>
              <a:rPr lang="en-GB" sz="2200" dirty="0"/>
              <a:t>learn image representations by predicting which caption goes with which image (pretraining)</a:t>
            </a:r>
          </a:p>
          <a:p>
            <a:pPr marL="0" indent="0">
              <a:buNone/>
            </a:pPr>
            <a:r>
              <a:rPr lang="en-GB" sz="2200" dirty="0">
                <a:sym typeface="Wingdings" panose="05000000000000000000" pitchFamily="2" charset="2"/>
              </a:rPr>
              <a:t> </a:t>
            </a:r>
            <a:r>
              <a:rPr lang="en-GB" sz="2200" dirty="0"/>
              <a:t>z</a:t>
            </a:r>
            <a:r>
              <a:rPr lang="en-DE" sz="2200" dirty="0"/>
              <a:t>ero-shot transfer (e.g., for </a:t>
            </a:r>
            <a:r>
              <a:rPr lang="de-DE" sz="2200" dirty="0"/>
              <a:t>image classification</a:t>
            </a:r>
            <a:r>
              <a:rPr lang="en-DE" sz="2200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922113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3130348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6208619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675494" y="6367274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4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bgerundetes Rechteck 15">
            <a:extLst>
              <a:ext uri="{FF2B5EF4-FFF2-40B4-BE49-F238E27FC236}">
                <a16:creationId xmlns:a16="http://schemas.microsoft.com/office/drawing/2014/main" id="{C2CF71D3-F9F6-B398-513E-188910BE90BC}"/>
              </a:ext>
            </a:extLst>
          </p:cNvPr>
          <p:cNvSpPr/>
          <p:nvPr/>
        </p:nvSpPr>
        <p:spPr>
          <a:xfrm>
            <a:off x="838198" y="1742480"/>
            <a:ext cx="10210802" cy="682236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D1D2C1B1-5072-3473-0849-846900EBB4BA}"/>
              </a:ext>
            </a:extLst>
          </p:cNvPr>
          <p:cNvSpPr/>
          <p:nvPr/>
        </p:nvSpPr>
        <p:spPr>
          <a:xfrm>
            <a:off x="838198" y="2853230"/>
            <a:ext cx="10210802" cy="160556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64A12374-ACEF-7777-B3C5-6F49491F5D56}"/>
              </a:ext>
            </a:extLst>
          </p:cNvPr>
          <p:cNvSpPr/>
          <p:nvPr/>
        </p:nvSpPr>
        <p:spPr>
          <a:xfrm>
            <a:off x="838198" y="4887309"/>
            <a:ext cx="10210802" cy="160556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Modern Language Models in a Nutshell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tokenization</a:t>
            </a:r>
            <a:r>
              <a:rPr lang="en-GB" dirty="0"/>
              <a:t>: split text into chunks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pretraining</a:t>
            </a:r>
            <a:r>
              <a:rPr lang="en-GB" dirty="0"/>
              <a:t>: self-supervised, next- or masked-token prediction</a:t>
            </a:r>
          </a:p>
          <a:p>
            <a:r>
              <a:rPr lang="en-GB" sz="1800" dirty="0"/>
              <a:t>vector embeddings from tokens (semantic meaning)</a:t>
            </a:r>
            <a:endParaRPr lang="en-GB" sz="1800" dirty="0">
              <a:sym typeface="Wingdings" pitchFamily="2" charset="2"/>
            </a:endParaRPr>
          </a:p>
          <a:p>
            <a:r>
              <a:rPr lang="en-GB" sz="1800" dirty="0"/>
              <a:t>add positional encoding (attention permutation-invariant)</a:t>
            </a:r>
          </a:p>
          <a:p>
            <a:r>
              <a:rPr lang="en-GB" sz="1800" dirty="0"/>
              <a:t>attention mechanism (transformer) </a:t>
            </a:r>
            <a:r>
              <a:rPr lang="en-GB" sz="1800" dirty="0">
                <a:sym typeface="Wingdings" pitchFamily="2" charset="2"/>
              </a:rPr>
              <a:t></a:t>
            </a:r>
            <a:r>
              <a:rPr lang="en-GB" sz="1800" dirty="0"/>
              <a:t> contextual embeddings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finetuning</a:t>
            </a:r>
            <a:r>
              <a:rPr lang="en-GB" dirty="0"/>
              <a:t>: specialization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62D4140-AC0F-1879-1992-0E7A9644CA76}"/>
              </a:ext>
            </a:extLst>
          </p:cNvPr>
          <p:cNvSpPr txBox="1"/>
          <p:nvPr/>
        </p:nvSpPr>
        <p:spPr>
          <a:xfrm>
            <a:off x="6096000" y="5486399"/>
            <a:ext cx="4669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assistant</a:t>
            </a:r>
            <a:r>
              <a:rPr lang="de-DE" dirty="0"/>
              <a:t>/</a:t>
            </a:r>
            <a:r>
              <a:rPr lang="de-DE" dirty="0" err="1"/>
              <a:t>chatbot</a:t>
            </a:r>
            <a:r>
              <a:rPr lang="de-DE" dirty="0"/>
              <a:t> (</a:t>
            </a:r>
            <a:r>
              <a:rPr lang="de-DE" dirty="0" err="1"/>
              <a:t>multipurpose</a:t>
            </a:r>
            <a:r>
              <a:rPr lang="de-DE" dirty="0"/>
              <a:t>):</a:t>
            </a:r>
          </a:p>
          <a:p>
            <a:r>
              <a:rPr lang="de-DE" dirty="0" err="1"/>
              <a:t>instruction</a:t>
            </a:r>
            <a:r>
              <a:rPr lang="de-DE" dirty="0"/>
              <a:t> </a:t>
            </a:r>
            <a:r>
              <a:rPr lang="de-DE" dirty="0" err="1"/>
              <a:t>tuning</a:t>
            </a:r>
            <a:r>
              <a:rPr lang="de-DE" dirty="0"/>
              <a:t> (</a:t>
            </a:r>
            <a:r>
              <a:rPr lang="de-DE" dirty="0" err="1"/>
              <a:t>decoder-only</a:t>
            </a:r>
            <a:r>
              <a:rPr lang="de-DE" dirty="0"/>
              <a:t> </a:t>
            </a:r>
            <a:r>
              <a:rPr lang="de-DE" dirty="0" err="1"/>
              <a:t>transformer</a:t>
            </a:r>
            <a:r>
              <a:rPr lang="de-DE" dirty="0"/>
              <a:t>), </a:t>
            </a:r>
            <a:r>
              <a:rPr lang="de-DE" dirty="0" err="1"/>
              <a:t>potentially</a:t>
            </a:r>
            <a:r>
              <a:rPr lang="de-DE" dirty="0"/>
              <a:t> </a:t>
            </a:r>
            <a:r>
              <a:rPr lang="de-DE" dirty="0" err="1"/>
              <a:t>followed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alignment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BA88E0-558D-4BEA-50DB-887EA4201B2E}"/>
              </a:ext>
            </a:extLst>
          </p:cNvPr>
          <p:cNvSpPr txBox="1"/>
          <p:nvPr/>
        </p:nvSpPr>
        <p:spPr>
          <a:xfrm>
            <a:off x="903515" y="5486399"/>
            <a:ext cx="4299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task</a:t>
            </a:r>
            <a:r>
              <a:rPr lang="de-DE" dirty="0"/>
              <a:t>):</a:t>
            </a:r>
          </a:p>
          <a:p>
            <a:r>
              <a:rPr lang="de-DE" dirty="0" err="1"/>
              <a:t>finetuning</a:t>
            </a:r>
            <a:r>
              <a:rPr lang="de-DE" dirty="0"/>
              <a:t> on </a:t>
            </a:r>
            <a:r>
              <a:rPr lang="de-DE" dirty="0" err="1"/>
              <a:t>labeled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(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encoder-only</a:t>
            </a:r>
            <a:r>
              <a:rPr lang="de-DE" dirty="0"/>
              <a:t> </a:t>
            </a:r>
            <a:r>
              <a:rPr lang="de-DE" dirty="0" err="1"/>
              <a:t>transformer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7620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F7C251-E411-67C1-497C-2BFFEBC05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Transfer Learning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Foundation</a:t>
            </a:r>
            <a:r>
              <a:rPr lang="de-DE" dirty="0"/>
              <a:t> Models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FF263-6A7E-63B8-37B4-8152AC6D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idea:</a:t>
            </a:r>
          </a:p>
          <a:p>
            <a:r>
              <a:rPr lang="en-GB" dirty="0"/>
              <a:t>pretrain a big model (called foundation model) on a broad data set</a:t>
            </a:r>
          </a:p>
          <a:p>
            <a:r>
              <a:rPr lang="en-GB" dirty="0"/>
              <a:t>then use these learnings for subsequent trainings on specific (typically narrow) data by means of finetuning or feature extraction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here: self-supervised, internet-scale pretraining of models like BERT or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B5BE9-331D-0505-FC7E-005F6B05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48</a:t>
            </a:fld>
            <a:endParaRPr lang="en-GB"/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F66358C6-7FB2-EACB-408F-55037CA86FF9}"/>
              </a:ext>
            </a:extLst>
          </p:cNvPr>
          <p:cNvSpPr txBox="1"/>
          <p:nvPr/>
        </p:nvSpPr>
        <p:spPr>
          <a:xfrm>
            <a:off x="2799205" y="5988734"/>
            <a:ext cx="659358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works well for homogenous, unstructured data (e.g., text, images)</a:t>
            </a:r>
          </a:p>
          <a:p>
            <a:r>
              <a:rPr lang="en-GB" dirty="0"/>
              <a:t>but very difficult for heterogenous, structured/tabular data</a:t>
            </a:r>
          </a:p>
        </p:txBody>
      </p:sp>
    </p:spTree>
    <p:extLst>
      <p:ext uri="{BB962C8B-B14F-4D97-AF65-F5344CB8AC3E}">
        <p14:creationId xmlns:p14="http://schemas.microsoft.com/office/powerpoint/2010/main" val="2733141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F84C9-7C51-3B5E-CEAC-B8DAC520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Finetuning of BERT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397F5D-3B96-44CC-0D86-A08B51D4C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sz="2400" dirty="0" err="1"/>
              <a:t>get</a:t>
            </a:r>
            <a:r>
              <a:rPr lang="de-DE" sz="2400" dirty="0"/>
              <a:t> </a:t>
            </a:r>
            <a:r>
              <a:rPr lang="de-DE" sz="2400" dirty="0" err="1"/>
              <a:t>pretrained</a:t>
            </a:r>
            <a:r>
              <a:rPr lang="de-DE" sz="2400" dirty="0"/>
              <a:t> BERT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foundation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 (MLM </a:t>
            </a:r>
            <a:r>
              <a:rPr lang="de-DE" sz="2400" dirty="0" err="1"/>
              <a:t>pretraining</a:t>
            </a:r>
            <a:r>
              <a:rPr lang="de-DE" sz="2400" dirty="0"/>
              <a:t>: </a:t>
            </a:r>
            <a:r>
              <a:rPr lang="de-DE" sz="2400" dirty="0" err="1"/>
              <a:t>loss</a:t>
            </a:r>
            <a:r>
              <a:rPr lang="de-DE" sz="2400" dirty="0"/>
              <a:t> </a:t>
            </a:r>
            <a:r>
              <a:rPr lang="de-DE" sz="2400" dirty="0" err="1"/>
              <a:t>computed</a:t>
            </a:r>
            <a:r>
              <a:rPr lang="de-DE" sz="2400" dirty="0"/>
              <a:t> </a:t>
            </a:r>
            <a:r>
              <a:rPr lang="de-DE" sz="2400" dirty="0" err="1"/>
              <a:t>against</a:t>
            </a:r>
            <a:r>
              <a:rPr lang="de-DE" sz="2400" dirty="0"/>
              <a:t> </a:t>
            </a:r>
            <a:r>
              <a:rPr lang="en-GB" sz="2400" dirty="0"/>
              <a:t>projection from last hidden state of [MASK] token to vector of logits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endParaRPr lang="de-DE" sz="2400" dirty="0"/>
          </a:p>
          <a:p>
            <a:r>
              <a:rPr lang="de-DE" sz="2400" dirty="0" err="1"/>
              <a:t>remove</a:t>
            </a:r>
            <a:r>
              <a:rPr lang="de-DE" sz="2400" dirty="0"/>
              <a:t> </a:t>
            </a:r>
            <a:r>
              <a:rPr lang="de-DE" sz="2400" dirty="0" err="1"/>
              <a:t>pretraining</a:t>
            </a:r>
            <a:r>
              <a:rPr lang="de-DE" sz="2400" dirty="0"/>
              <a:t> </a:t>
            </a:r>
            <a:r>
              <a:rPr lang="de-DE" sz="2400" dirty="0" err="1"/>
              <a:t>classification</a:t>
            </a:r>
            <a:r>
              <a:rPr lang="de-DE" sz="2400" dirty="0"/>
              <a:t> </a:t>
            </a:r>
            <a:r>
              <a:rPr lang="de-DE" sz="2400" dirty="0" err="1"/>
              <a:t>head</a:t>
            </a:r>
            <a:r>
              <a:rPr lang="de-DE" sz="2400" dirty="0"/>
              <a:t> (</a:t>
            </a:r>
            <a:r>
              <a:rPr lang="de-DE" sz="2400" dirty="0">
                <a:sym typeface="Wingdings" pitchFamily="2" charset="2"/>
              </a:rPr>
              <a:t></a:t>
            </a:r>
            <a:r>
              <a:rPr lang="de-DE" sz="2400" dirty="0"/>
              <a:t> </a:t>
            </a:r>
            <a:r>
              <a:rPr lang="de-DE" sz="2400" dirty="0" err="1"/>
              <a:t>get</a:t>
            </a:r>
            <a:r>
              <a:rPr lang="de-DE" sz="2400" dirty="0"/>
              <a:t> </a:t>
            </a:r>
            <a:r>
              <a:rPr lang="de-DE" sz="2400" dirty="0" err="1"/>
              <a:t>contextual</a:t>
            </a:r>
            <a:r>
              <a:rPr lang="de-DE" sz="2400" dirty="0"/>
              <a:t> </a:t>
            </a:r>
            <a:r>
              <a:rPr lang="de-DE" sz="2400" dirty="0" err="1"/>
              <a:t>token</a:t>
            </a:r>
            <a:r>
              <a:rPr lang="de-DE" sz="2400" dirty="0"/>
              <a:t> </a:t>
            </a:r>
            <a:r>
              <a:rPr lang="de-DE" sz="2400" dirty="0" err="1"/>
              <a:t>embeddings</a:t>
            </a:r>
            <a:r>
              <a:rPr lang="de-DE" sz="2400" dirty="0"/>
              <a:t>)</a:t>
            </a:r>
          </a:p>
          <a:p>
            <a:r>
              <a:rPr lang="en-GB" sz="2400" dirty="0"/>
              <a:t>add another, task-specific classification head (see a few examples on the following slides)</a:t>
            </a:r>
          </a:p>
          <a:p>
            <a:pPr marL="0" indent="0">
              <a:buNone/>
            </a:pPr>
            <a:endParaRPr lang="de-DE" sz="2400" dirty="0"/>
          </a:p>
          <a:p>
            <a:r>
              <a:rPr lang="de-DE" sz="2400" dirty="0" err="1"/>
              <a:t>train</a:t>
            </a:r>
            <a:r>
              <a:rPr lang="de-DE" sz="2400" dirty="0"/>
              <a:t> (</a:t>
            </a:r>
            <a:r>
              <a:rPr lang="de-DE" sz="2400" dirty="0" err="1"/>
              <a:t>finetune</a:t>
            </a:r>
            <a:r>
              <a:rPr lang="de-DE" sz="2400" dirty="0"/>
              <a:t>)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actual</a:t>
            </a:r>
            <a:r>
              <a:rPr lang="de-DE" sz="2400" dirty="0"/>
              <a:t> </a:t>
            </a:r>
            <a:r>
              <a:rPr lang="de-DE" sz="2400" dirty="0" err="1"/>
              <a:t>task</a:t>
            </a:r>
            <a:r>
              <a:rPr lang="de-DE" sz="2400" dirty="0"/>
              <a:t> at </a:t>
            </a:r>
            <a:r>
              <a:rPr lang="de-DE" sz="2400" dirty="0" err="1"/>
              <a:t>hand</a:t>
            </a:r>
            <a:r>
              <a:rPr lang="de-DE" sz="2400" dirty="0"/>
              <a:t> (</a:t>
            </a:r>
            <a:r>
              <a:rPr lang="de-DE" sz="2400" dirty="0" err="1"/>
              <a:t>starting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random</a:t>
            </a:r>
            <a:r>
              <a:rPr lang="de-DE" sz="2400" dirty="0"/>
              <a:t> </a:t>
            </a:r>
            <a:r>
              <a:rPr lang="de-DE" sz="2400" dirty="0" err="1"/>
              <a:t>weights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classification</a:t>
            </a:r>
            <a:r>
              <a:rPr lang="de-DE" sz="2400" dirty="0"/>
              <a:t> </a:t>
            </a:r>
            <a:r>
              <a:rPr lang="de-DE" sz="2400" dirty="0" err="1"/>
              <a:t>head</a:t>
            </a:r>
            <a:r>
              <a:rPr lang="de-DE" sz="2400" dirty="0"/>
              <a:t> and </a:t>
            </a:r>
            <a:r>
              <a:rPr lang="de-DE" sz="2400" dirty="0" err="1"/>
              <a:t>pretrained</a:t>
            </a:r>
            <a:r>
              <a:rPr lang="de-DE" sz="2400" dirty="0"/>
              <a:t> </a:t>
            </a:r>
            <a:r>
              <a:rPr lang="de-DE" sz="2400" dirty="0" err="1"/>
              <a:t>weights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rest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options</a:t>
            </a:r>
            <a:r>
              <a:rPr lang="de-DE" sz="2400" dirty="0"/>
              <a:t>: </a:t>
            </a:r>
            <a:r>
              <a:rPr lang="de-DE" sz="2400" dirty="0" err="1"/>
              <a:t>finetune</a:t>
            </a:r>
            <a:r>
              <a:rPr lang="de-DE" sz="2400" dirty="0"/>
              <a:t> all </a:t>
            </a:r>
            <a:r>
              <a:rPr lang="de-DE" sz="2400" dirty="0" err="1"/>
              <a:t>pretrained</a:t>
            </a:r>
            <a:r>
              <a:rPr lang="de-DE" sz="2400" dirty="0"/>
              <a:t> </a:t>
            </a:r>
            <a:r>
              <a:rPr lang="de-DE" sz="2400" dirty="0" err="1"/>
              <a:t>weights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a </a:t>
            </a:r>
            <a:r>
              <a:rPr lang="de-DE" sz="2400" dirty="0" err="1"/>
              <a:t>part</a:t>
            </a:r>
            <a:r>
              <a:rPr lang="de-DE" sz="2400" dirty="0"/>
              <a:t> (</a:t>
            </a:r>
            <a:r>
              <a:rPr lang="de-DE" sz="2400" dirty="0" err="1"/>
              <a:t>freezing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others</a:t>
            </a:r>
            <a:r>
              <a:rPr lang="de-DE" sz="2400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F87474-2FE1-1D25-ABD2-967B5E868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8369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839A3-B65B-2ED2-D33A-15D82819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Large Language Models (LLM)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32D8C-5E59-3F82-3B8C-4AFA35994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recent hype around LLMs</a:t>
            </a:r>
          </a:p>
          <a:p>
            <a:pPr marL="0" indent="0">
              <a:buNone/>
            </a:pPr>
            <a:r>
              <a:rPr lang="de-DE" dirty="0"/>
              <a:t>fully started with ChatGPT release end of 2022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technical backbone: transformer architecture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transformers also applicable to computer vision (alternative to convolutional neural networks)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5B11A-75E4-3BF1-11FC-C1C50A16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1771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F0D77-63F1-825D-6560-C80B0DE3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Sequence</a:t>
            </a:r>
            <a:r>
              <a:rPr lang="de-DE" dirty="0"/>
              <a:t> Classification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55EF91-9EAF-B878-3441-F9D7A7F93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14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e.g.,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sentiment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topic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special</a:t>
            </a:r>
            <a:r>
              <a:rPr lang="de-DE" dirty="0"/>
              <a:t> [CLS] </a:t>
            </a:r>
            <a:r>
              <a:rPr lang="de-DE" dirty="0" err="1"/>
              <a:t>token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prepended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(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present</a:t>
            </a:r>
            <a:r>
              <a:rPr lang="de-DE" dirty="0"/>
              <a:t> in </a:t>
            </a:r>
            <a:r>
              <a:rPr lang="de-DE" dirty="0" err="1"/>
              <a:t>pretraining</a:t>
            </a:r>
            <a:r>
              <a:rPr lang="de-DE" dirty="0"/>
              <a:t>)</a:t>
            </a:r>
          </a:p>
          <a:p>
            <a:r>
              <a:rPr lang="de-DE" dirty="0" err="1"/>
              <a:t>its</a:t>
            </a:r>
            <a:r>
              <a:rPr lang="de-DE" dirty="0"/>
              <a:t> final </a:t>
            </a:r>
            <a:r>
              <a:rPr lang="de-DE" dirty="0" err="1"/>
              <a:t>hidden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(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)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passed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head</a:t>
            </a:r>
            <a:r>
              <a:rPr lang="de-DE" dirty="0"/>
              <a:t> (</a:t>
            </a:r>
            <a:r>
              <a:rPr lang="de-DE" dirty="0" err="1"/>
              <a:t>resulting</a:t>
            </a:r>
            <a:r>
              <a:rPr lang="de-DE" dirty="0"/>
              <a:t> in </a:t>
            </a:r>
            <a:r>
              <a:rPr lang="de-DE" dirty="0" err="1"/>
              <a:t>logits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different </a:t>
            </a:r>
            <a:r>
              <a:rPr lang="de-DE" dirty="0" err="1"/>
              <a:t>categories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[CLS] </a:t>
            </a:r>
            <a:r>
              <a:rPr lang="de-DE" dirty="0" err="1"/>
              <a:t>embedding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finetuned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summarize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sequence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(alternative </a:t>
            </a:r>
            <a:r>
              <a:rPr lang="de-DE" dirty="0" err="1"/>
              <a:t>without</a:t>
            </a:r>
            <a:r>
              <a:rPr lang="de-DE" dirty="0"/>
              <a:t> [CLS]: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pooling</a:t>
            </a:r>
            <a:r>
              <a:rPr lang="de-DE" dirty="0"/>
              <a:t> 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4A72D0-DDFF-CBDD-9B6B-E819F5AD2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50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DE6CC-D989-681F-3F1B-9A6B1C1668C9}"/>
              </a:ext>
            </a:extLst>
          </p:cNvPr>
          <p:cNvSpPr txBox="1"/>
          <p:nvPr/>
        </p:nvSpPr>
        <p:spPr>
          <a:xfrm>
            <a:off x="11529848" y="4801454"/>
            <a:ext cx="572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F9E0B6DB-3C84-35A6-82B8-D9AB3046C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341" y="1721553"/>
            <a:ext cx="3847659" cy="3079900"/>
          </a:xfrm>
          <a:prstGeom prst="rect">
            <a:avLst/>
          </a:prstGeom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7F12BE46-DEB8-2E09-3F84-A0DF6D73CD8A}"/>
              </a:ext>
            </a:extLst>
          </p:cNvPr>
          <p:cNvSpPr txBox="1"/>
          <p:nvPr/>
        </p:nvSpPr>
        <p:spPr>
          <a:xfrm>
            <a:off x="8679250" y="5044039"/>
            <a:ext cx="287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 classification via [CLS] token</a:t>
            </a:r>
          </a:p>
        </p:txBody>
      </p:sp>
      <p:cxnSp>
        <p:nvCxnSpPr>
          <p:cNvPr id="8" name="Straight Arrow Connector 10">
            <a:extLst>
              <a:ext uri="{FF2B5EF4-FFF2-40B4-BE49-F238E27FC236}">
                <a16:creationId xmlns:a16="http://schemas.microsoft.com/office/drawing/2014/main" id="{47B0D5AB-CE09-9013-5B61-A91FD6481FC5}"/>
              </a:ext>
            </a:extLst>
          </p:cNvPr>
          <p:cNvCxnSpPr>
            <a:cxnSpLocks/>
          </p:cNvCxnSpPr>
          <p:nvPr/>
        </p:nvCxnSpPr>
        <p:spPr>
          <a:xfrm flipH="1" flipV="1">
            <a:off x="8679250" y="4480276"/>
            <a:ext cx="228304" cy="65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2374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7F9850-863B-4A7C-99A5-A8ED5590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Sentence</a:t>
            </a:r>
            <a:r>
              <a:rPr lang="de-DE" dirty="0"/>
              <a:t> </a:t>
            </a:r>
            <a:r>
              <a:rPr lang="de-DE" dirty="0" err="1"/>
              <a:t>Embeddings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7E124F-2FF1-163C-3201-2FF90B52D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dirty="0"/>
              <a:t>u</a:t>
            </a:r>
            <a:r>
              <a:rPr lang="de-DE" dirty="0" err="1"/>
              <a:t>se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: </a:t>
            </a:r>
            <a:r>
              <a:rPr lang="de-DE" dirty="0" err="1"/>
              <a:t>sentence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/ </a:t>
            </a:r>
            <a:r>
              <a:rPr lang="de-DE" dirty="0" err="1"/>
              <a:t>retrieval</a:t>
            </a:r>
            <a:r>
              <a:rPr lang="de-DE" dirty="0"/>
              <a:t> (</a:t>
            </a:r>
            <a:r>
              <a:rPr lang="de-DE" dirty="0" err="1"/>
              <a:t>see</a:t>
            </a:r>
            <a:r>
              <a:rPr lang="de-DE" dirty="0"/>
              <a:t> RAG)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BERT </a:t>
            </a:r>
            <a:r>
              <a:rPr lang="de-DE" dirty="0" err="1"/>
              <a:t>optimized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NSP, not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mapping</a:t>
            </a:r>
            <a:r>
              <a:rPr lang="de-DE" dirty="0"/>
              <a:t> </a:t>
            </a:r>
            <a:r>
              <a:rPr lang="de-DE" dirty="0" err="1"/>
              <a:t>independent</a:t>
            </a:r>
            <a:r>
              <a:rPr lang="de-DE" dirty="0"/>
              <a:t> </a:t>
            </a:r>
            <a:r>
              <a:rPr lang="de-DE" dirty="0" err="1"/>
              <a:t>sentences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comparable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need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/>
              <a:t>finetune</a:t>
            </a:r>
            <a:r>
              <a:rPr lang="de-DE" dirty="0"/>
              <a:t> on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label</a:t>
            </a:r>
            <a:endParaRPr lang="de-DE" dirty="0"/>
          </a:p>
          <a:p>
            <a:r>
              <a:rPr lang="de-DE" dirty="0" err="1"/>
              <a:t>paraphrase</a:t>
            </a:r>
            <a:r>
              <a:rPr lang="de-DE" dirty="0"/>
              <a:t> (</a:t>
            </a:r>
            <a:r>
              <a:rPr lang="de-DE" dirty="0" err="1"/>
              <a:t>yes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)</a:t>
            </a:r>
          </a:p>
          <a:p>
            <a:r>
              <a:rPr lang="de-DE" dirty="0" err="1"/>
              <a:t>natural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inference</a:t>
            </a:r>
            <a:r>
              <a:rPr lang="de-DE" dirty="0"/>
              <a:t> (</a:t>
            </a:r>
            <a:r>
              <a:rPr lang="de-DE" dirty="0" err="1"/>
              <a:t>entailment</a:t>
            </a:r>
            <a:r>
              <a:rPr lang="de-DE" dirty="0"/>
              <a:t>/</a:t>
            </a:r>
            <a:r>
              <a:rPr lang="de-DE" dirty="0" err="1"/>
              <a:t>contradiction</a:t>
            </a:r>
            <a:r>
              <a:rPr lang="de-DE" dirty="0"/>
              <a:t>/neutral)</a:t>
            </a:r>
          </a:p>
          <a:p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(human-</a:t>
            </a:r>
            <a:r>
              <a:rPr lang="de-DE" dirty="0" err="1"/>
              <a:t>judged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score)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regression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loss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vanilla</a:t>
            </a:r>
            <a:r>
              <a:rPr lang="de-DE" dirty="0"/>
              <a:t> BERT:</a:t>
            </a:r>
          </a:p>
          <a:p>
            <a:r>
              <a:rPr lang="de-DE" dirty="0" err="1"/>
              <a:t>input</a:t>
            </a:r>
            <a:r>
              <a:rPr lang="de-DE" dirty="0"/>
              <a:t>: [CLS] </a:t>
            </a:r>
            <a:r>
              <a:rPr lang="de-DE" dirty="0" err="1"/>
              <a:t>Sentence</a:t>
            </a:r>
            <a:r>
              <a:rPr lang="de-DE" dirty="0"/>
              <a:t> A [SEP] </a:t>
            </a:r>
            <a:r>
              <a:rPr lang="de-DE" dirty="0" err="1"/>
              <a:t>Sentence</a:t>
            </a:r>
            <a:r>
              <a:rPr lang="de-DE" dirty="0"/>
              <a:t> B [SEP]</a:t>
            </a:r>
          </a:p>
          <a:p>
            <a:r>
              <a:rPr lang="de-DE" dirty="0"/>
              <a:t>[CLS] </a:t>
            </a:r>
            <a:r>
              <a:rPr lang="de-DE" dirty="0" err="1"/>
              <a:t>token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aggregate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pair</a:t>
            </a:r>
          </a:p>
          <a:p>
            <a:r>
              <a:rPr lang="de-DE" dirty="0" err="1"/>
              <a:t>classifier</a:t>
            </a:r>
            <a:r>
              <a:rPr lang="de-DE" dirty="0"/>
              <a:t>/</a:t>
            </a:r>
            <a:r>
              <a:rPr lang="de-DE" dirty="0" err="1"/>
              <a:t>regressor</a:t>
            </a:r>
            <a:r>
              <a:rPr lang="de-DE" dirty="0"/>
              <a:t> </a:t>
            </a:r>
            <a:r>
              <a:rPr lang="de-DE" dirty="0" err="1"/>
              <a:t>head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directly</a:t>
            </a:r>
            <a:r>
              <a:rPr lang="de-DE" dirty="0"/>
              <a:t> on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label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FA2F52-7FFF-92B0-F7A7-623ED745F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2227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ABA8C-04E5-57D1-83E1-21B891158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SBERT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5F9E7CE-33BA-42A3-94C8-622BCC7C7F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/>
                  <a:t>i</a:t>
                </a:r>
                <a:r>
                  <a:rPr lang="de-DE" dirty="0" err="1"/>
                  <a:t>ssue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vanilla</a:t>
                </a:r>
                <a:r>
                  <a:rPr lang="de-DE" dirty="0"/>
                  <a:t> BERT:</a:t>
                </a:r>
              </a:p>
              <a:p>
                <a:pPr marL="0" indent="0">
                  <a:buNone/>
                </a:pPr>
                <a:r>
                  <a:rPr lang="de-DE" dirty="0" err="1"/>
                  <a:t>prediction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similarity</a:t>
                </a:r>
                <a:r>
                  <a:rPr lang="de-DE" dirty="0"/>
                  <a:t> score </a:t>
                </a:r>
                <a:r>
                  <a:rPr lang="de-DE" dirty="0" err="1"/>
                  <a:t>requires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pair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sentences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processed</a:t>
                </a:r>
                <a:r>
                  <a:rPr lang="de-DE" dirty="0"/>
                  <a:t> </a:t>
                </a:r>
                <a:r>
                  <a:rPr lang="de-DE" dirty="0" err="1"/>
                  <a:t>together</a:t>
                </a:r>
                <a:r>
                  <a:rPr lang="de-DE" dirty="0"/>
                  <a:t> (</a:t>
                </a: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:r>
                  <a:rPr lang="de-DE" dirty="0" err="1"/>
                  <a:t>independent</a:t>
                </a:r>
                <a:r>
                  <a:rPr lang="de-DE" dirty="0"/>
                  <a:t> </a:t>
                </a:r>
                <a:r>
                  <a:rPr lang="de-DE" dirty="0" err="1"/>
                  <a:t>sentence</a:t>
                </a:r>
                <a:r>
                  <a:rPr lang="de-DE" dirty="0"/>
                  <a:t> </a:t>
                </a:r>
                <a:r>
                  <a:rPr lang="de-DE" dirty="0" err="1"/>
                  <a:t>embeddings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de-DE" dirty="0"/>
                  <a:t> for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de-DE" dirty="0"/>
                  <a:t> sentences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SBERT: </a:t>
                </a:r>
                <a:r>
                  <a:rPr lang="de-DE" dirty="0" err="1"/>
                  <a:t>instead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finetuning</a:t>
                </a:r>
                <a:r>
                  <a:rPr lang="de-DE" dirty="0"/>
                  <a:t> </a:t>
                </a:r>
                <a:r>
                  <a:rPr lang="de-DE" dirty="0" err="1"/>
                  <a:t>vanilla</a:t>
                </a:r>
                <a:r>
                  <a:rPr lang="de-DE" dirty="0"/>
                  <a:t> BERT,</a:t>
                </a:r>
              </a:p>
              <a:p>
                <a:r>
                  <a:rPr lang="de-DE" dirty="0" err="1"/>
                  <a:t>uses</a:t>
                </a:r>
                <a:r>
                  <a:rPr lang="de-DE" dirty="0"/>
                  <a:t> </a:t>
                </a:r>
                <a:r>
                  <a:rPr lang="de-DE" dirty="0" err="1"/>
                  <a:t>two</a:t>
                </a:r>
                <a:r>
                  <a:rPr lang="de-DE" dirty="0"/>
                  <a:t> (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:r>
                  <a:rPr lang="de-DE" dirty="0" err="1"/>
                  <a:t>three</a:t>
                </a:r>
                <a:r>
                  <a:rPr lang="de-DE" dirty="0"/>
                  <a:t>) </a:t>
                </a:r>
                <a:r>
                  <a:rPr lang="de-DE" dirty="0" err="1"/>
                  <a:t>copies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same BERT </a:t>
                </a:r>
                <a:r>
                  <a:rPr lang="de-DE" dirty="0" err="1"/>
                  <a:t>model</a:t>
                </a:r>
                <a:r>
                  <a:rPr lang="de-DE" dirty="0"/>
                  <a:t> (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shared</a:t>
                </a:r>
                <a:r>
                  <a:rPr lang="de-DE" dirty="0"/>
                  <a:t> </a:t>
                </a:r>
                <a:r>
                  <a:rPr lang="de-DE" dirty="0" err="1"/>
                  <a:t>weights</a:t>
                </a:r>
                <a:r>
                  <a:rPr lang="de-DE" dirty="0"/>
                  <a:t>)</a:t>
                </a:r>
              </a:p>
              <a:p>
                <a:r>
                  <a:rPr lang="de-DE" dirty="0" err="1"/>
                  <a:t>passes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</a:t>
                </a:r>
                <a:r>
                  <a:rPr lang="de-DE" dirty="0" err="1"/>
                  <a:t>sentence</a:t>
                </a:r>
                <a:r>
                  <a:rPr lang="de-DE" dirty="0"/>
                  <a:t> </a:t>
                </a:r>
                <a:r>
                  <a:rPr lang="de-DE" dirty="0" err="1"/>
                  <a:t>through</a:t>
                </a:r>
                <a:r>
                  <a:rPr lang="de-DE" dirty="0"/>
                  <a:t> </a:t>
                </a:r>
                <a:r>
                  <a:rPr lang="de-DE" dirty="0" err="1"/>
                  <a:t>one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copies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produce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embedding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last </a:t>
                </a:r>
                <a:r>
                  <a:rPr lang="de-DE" dirty="0" err="1"/>
                  <a:t>hidden</a:t>
                </a:r>
                <a:r>
                  <a:rPr lang="de-DE" dirty="0"/>
                  <a:t> </a:t>
                </a:r>
                <a:r>
                  <a:rPr lang="de-DE" dirty="0" err="1"/>
                  <a:t>states</a:t>
                </a:r>
                <a:r>
                  <a:rPr lang="de-DE" dirty="0"/>
                  <a:t> (</a:t>
                </a:r>
                <a:r>
                  <a:rPr lang="de-DE" dirty="0" err="1"/>
                  <a:t>use</a:t>
                </a:r>
                <a:r>
                  <a:rPr lang="de-DE" dirty="0"/>
                  <a:t> [CLS] </a:t>
                </a:r>
                <a:r>
                  <a:rPr lang="de-DE" dirty="0" err="1"/>
                  <a:t>token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pooling</a:t>
                </a:r>
                <a:r>
                  <a:rPr lang="de-DE" dirty="0"/>
                  <a:t>)</a:t>
                </a:r>
              </a:p>
              <a:p>
                <a:r>
                  <a:rPr lang="de-DE" dirty="0" err="1"/>
                  <a:t>puts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head</a:t>
                </a:r>
                <a:r>
                  <a:rPr lang="de-DE" dirty="0"/>
                  <a:t> on top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copies</a:t>
                </a:r>
                <a:r>
                  <a:rPr lang="de-DE" dirty="0"/>
                  <a:t>, </a:t>
                </a:r>
                <a:r>
                  <a:rPr lang="de-DE" dirty="0" err="1"/>
                  <a:t>optimizing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similarity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label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de-DE" dirty="0"/>
                  <a:t> of sentence </a:t>
                </a:r>
                <a:r>
                  <a:rPr lang="de-DE" dirty="0" err="1"/>
                  <a:t>embeddings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>
                    <a:sym typeface="Wingdings" pitchFamily="2" charset="2"/>
                  </a:rPr>
                  <a:t> different SBERT </a:t>
                </a:r>
                <a:r>
                  <a:rPr lang="de-DE" dirty="0" err="1">
                    <a:sym typeface="Wingdings" pitchFamily="2" charset="2"/>
                  </a:rPr>
                  <a:t>versions</a:t>
                </a:r>
                <a:r>
                  <a:rPr lang="de-DE" dirty="0">
                    <a:sym typeface="Wingdings" pitchFamily="2" charset="2"/>
                  </a:rPr>
                  <a:t> </a:t>
                </a:r>
                <a:r>
                  <a:rPr lang="de-DE" dirty="0" err="1">
                    <a:sym typeface="Wingdings" pitchFamily="2" charset="2"/>
                  </a:rPr>
                  <a:t>for</a:t>
                </a:r>
                <a:r>
                  <a:rPr lang="de-DE" dirty="0">
                    <a:sym typeface="Wingdings" pitchFamily="2" charset="2"/>
                  </a:rPr>
                  <a:t> different </a:t>
                </a:r>
                <a:r>
                  <a:rPr lang="de-DE" dirty="0" err="1">
                    <a:sym typeface="Wingdings" pitchFamily="2" charset="2"/>
                  </a:rPr>
                  <a:t>similarity</a:t>
                </a:r>
                <a:r>
                  <a:rPr lang="de-DE" dirty="0">
                    <a:sym typeface="Wingdings" pitchFamily="2" charset="2"/>
                  </a:rPr>
                  <a:t> </a:t>
                </a:r>
                <a:r>
                  <a:rPr lang="de-DE" dirty="0" err="1">
                    <a:sym typeface="Wingdings" pitchFamily="2" charset="2"/>
                  </a:rPr>
                  <a:t>tasks</a:t>
                </a:r>
                <a:r>
                  <a:rPr lang="de-DE" dirty="0">
                    <a:sym typeface="Wingdings" pitchFamily="2" charset="2"/>
                  </a:rPr>
                  <a:t>/</a:t>
                </a:r>
                <a:r>
                  <a:rPr lang="de-DE" dirty="0" err="1">
                    <a:sym typeface="Wingdings" pitchFamily="2" charset="2"/>
                  </a:rPr>
                  <a:t>labels</a:t>
                </a:r>
                <a:r>
                  <a:rPr lang="de-DE" dirty="0">
                    <a:sym typeface="Wingdings" pitchFamily="2" charset="2"/>
                  </a:rPr>
                  <a:t>)</a:t>
                </a: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cosine</a:t>
                </a:r>
                <a:r>
                  <a:rPr lang="de-DE" dirty="0"/>
                  <a:t> </a:t>
                </a:r>
                <a:r>
                  <a:rPr lang="de-DE" dirty="0" err="1"/>
                  <a:t>similarity</a:t>
                </a:r>
                <a:r>
                  <a:rPr lang="de-DE" dirty="0"/>
                  <a:t> (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:r>
                  <a:rPr lang="de-DE" dirty="0" err="1"/>
                  <a:t>dot</a:t>
                </a:r>
                <a:r>
                  <a:rPr lang="de-DE" dirty="0"/>
                  <a:t> </a:t>
                </a:r>
                <a:r>
                  <a:rPr lang="de-DE" dirty="0" err="1"/>
                  <a:t>product</a:t>
                </a:r>
                <a:r>
                  <a:rPr lang="de-DE" dirty="0"/>
                  <a:t>)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then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used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compare</a:t>
                </a:r>
                <a:r>
                  <a:rPr lang="de-DE" dirty="0"/>
                  <a:t> </a:t>
                </a:r>
                <a:r>
                  <a:rPr lang="de-DE" dirty="0" err="1"/>
                  <a:t>independent</a:t>
                </a:r>
                <a:r>
                  <a:rPr lang="de-DE" dirty="0"/>
                  <a:t> </a:t>
                </a:r>
                <a:r>
                  <a:rPr lang="de-DE" dirty="0" err="1"/>
                  <a:t>sentence</a:t>
                </a:r>
                <a:r>
                  <a:rPr lang="de-DE" dirty="0"/>
                  <a:t> </a:t>
                </a:r>
                <a:r>
                  <a:rPr lang="de-DE" dirty="0" err="1"/>
                  <a:t>embeddings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5F9E7CE-33BA-42A3-94C8-622BCC7C7F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290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A0054E-C2AA-B7B3-E1F3-6DCD15CE0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7749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D2A51-B38D-9C57-1ABF-8D603A1E5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Token Classification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C6E1E0-93F3-C0C8-C345-1BD1F5C25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:</a:t>
            </a:r>
          </a:p>
          <a:p>
            <a:r>
              <a:rPr lang="de-DE" dirty="0" err="1"/>
              <a:t>part-of-speech</a:t>
            </a:r>
            <a:r>
              <a:rPr lang="de-DE" dirty="0"/>
              <a:t> </a:t>
            </a:r>
            <a:r>
              <a:rPr lang="de-DE" dirty="0" err="1"/>
              <a:t>tagging</a:t>
            </a:r>
            <a:r>
              <a:rPr lang="de-DE" dirty="0"/>
              <a:t>: </a:t>
            </a:r>
            <a:r>
              <a:rPr lang="de-DE" dirty="0" err="1"/>
              <a:t>assigning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word</a:t>
            </a:r>
            <a:r>
              <a:rPr lang="de-DE" dirty="0"/>
              <a:t> in a </a:t>
            </a:r>
            <a:r>
              <a:rPr lang="de-DE" dirty="0" err="1"/>
              <a:t>sentence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grammatical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 (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speech</a:t>
            </a:r>
            <a:r>
              <a:rPr lang="de-DE" dirty="0"/>
              <a:t>) such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noun</a:t>
            </a:r>
            <a:r>
              <a:rPr lang="de-DE" dirty="0"/>
              <a:t>, </a:t>
            </a:r>
            <a:r>
              <a:rPr lang="de-DE" dirty="0" err="1"/>
              <a:t>verb</a:t>
            </a:r>
            <a:r>
              <a:rPr lang="de-DE" dirty="0"/>
              <a:t>, etc.</a:t>
            </a:r>
          </a:p>
          <a:p>
            <a:r>
              <a:rPr lang="de-DE" dirty="0" err="1"/>
              <a:t>named</a:t>
            </a:r>
            <a:r>
              <a:rPr lang="de-DE" dirty="0"/>
              <a:t> </a:t>
            </a:r>
            <a:r>
              <a:rPr lang="de-DE" dirty="0" err="1"/>
              <a:t>entity</a:t>
            </a:r>
            <a:r>
              <a:rPr lang="de-DE" dirty="0"/>
              <a:t> </a:t>
            </a:r>
            <a:r>
              <a:rPr lang="de-DE" dirty="0" err="1"/>
              <a:t>recognition</a:t>
            </a:r>
            <a:r>
              <a:rPr lang="de-DE" dirty="0"/>
              <a:t>: </a:t>
            </a:r>
            <a:r>
              <a:rPr lang="de-DE" dirty="0" err="1"/>
              <a:t>identifying</a:t>
            </a:r>
            <a:r>
              <a:rPr lang="de-DE" dirty="0"/>
              <a:t> and </a:t>
            </a: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named</a:t>
            </a:r>
            <a:r>
              <a:rPr lang="de-DE" dirty="0"/>
              <a:t> </a:t>
            </a:r>
            <a:r>
              <a:rPr lang="de-DE" dirty="0" err="1"/>
              <a:t>entities</a:t>
            </a:r>
            <a:r>
              <a:rPr lang="de-DE" dirty="0"/>
              <a:t> (proper </a:t>
            </a:r>
            <a:r>
              <a:rPr lang="de-DE" dirty="0" err="1"/>
              <a:t>nouns</a:t>
            </a:r>
            <a:r>
              <a:rPr lang="de-DE" dirty="0"/>
              <a:t>) in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categories</a:t>
            </a:r>
            <a:r>
              <a:rPr lang="de-DE" dirty="0"/>
              <a:t> like Person, </a:t>
            </a:r>
            <a:r>
              <a:rPr lang="de-DE" dirty="0" err="1"/>
              <a:t>Organization</a:t>
            </a:r>
            <a:r>
              <a:rPr lang="de-DE" dirty="0"/>
              <a:t>, Location, Date, etc.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per-token </a:t>
            </a:r>
            <a:r>
              <a:rPr lang="de-DE" dirty="0" err="1"/>
              <a:t>predictions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pooling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[CLS] </a:t>
            </a:r>
            <a:r>
              <a:rPr lang="de-DE" dirty="0" err="1"/>
              <a:t>usage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instead</a:t>
            </a:r>
            <a:r>
              <a:rPr lang="de-DE" dirty="0"/>
              <a:t>, just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token’s</a:t>
            </a:r>
            <a:r>
              <a:rPr lang="de-DE" dirty="0"/>
              <a:t> </a:t>
            </a:r>
            <a:r>
              <a:rPr lang="de-DE" dirty="0" err="1"/>
              <a:t>hidden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independently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logits</a:t>
            </a:r>
            <a:r>
              <a:rPr lang="de-DE" dirty="0"/>
              <a:t> and </a:t>
            </a:r>
            <a:r>
              <a:rPr lang="de-DE" dirty="0" err="1"/>
              <a:t>sum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per-token </a:t>
            </a:r>
            <a:r>
              <a:rPr lang="de-DE" dirty="0" err="1"/>
              <a:t>losses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sequence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870D76-8BA8-B35C-291C-27A5AEB5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16253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70418-8F83-3C9E-7A93-DF61EC41A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Finetuning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FF65F-2B24-83B6-1383-8EC4F9454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features more generic in early layers (</a:t>
            </a:r>
            <a:r>
              <a:rPr lang="de-DE" dirty="0"/>
              <a:t>e.g., </a:t>
            </a:r>
            <a:r>
              <a:rPr lang="de-DE" dirty="0" err="1"/>
              <a:t>token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, </a:t>
            </a:r>
            <a:r>
              <a:rPr lang="de-DE" dirty="0" err="1"/>
              <a:t>syntax</a:t>
            </a:r>
            <a:r>
              <a:rPr lang="de-DE" dirty="0"/>
              <a:t>, </a:t>
            </a:r>
            <a:r>
              <a:rPr lang="de-DE" dirty="0" err="1"/>
              <a:t>part-of-speech</a:t>
            </a:r>
            <a:r>
              <a:rPr lang="en-GB" dirty="0"/>
              <a:t>) and more specific to the pretraining data in later layers (</a:t>
            </a:r>
            <a:r>
              <a:rPr lang="de-DE" dirty="0"/>
              <a:t>e.g., </a:t>
            </a:r>
            <a:r>
              <a:rPr lang="de-DE" dirty="0" err="1"/>
              <a:t>word</a:t>
            </a:r>
            <a:r>
              <a:rPr lang="de-DE" dirty="0"/>
              <a:t> sense, </a:t>
            </a:r>
            <a:r>
              <a:rPr lang="de-DE" dirty="0" err="1"/>
              <a:t>entity</a:t>
            </a:r>
            <a:r>
              <a:rPr lang="de-DE" dirty="0"/>
              <a:t> </a:t>
            </a:r>
            <a:r>
              <a:rPr lang="de-DE" dirty="0" err="1"/>
              <a:t>linking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for small finetuning data sets, typically keep weights of early layers fixed to avoid overfitting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for large finetuning data sets (less danger of overfitting), finetuning all layers can be beneficial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47A66-9C27-B5A5-879C-001B25065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3204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>
            <a:extLst>
              <a:ext uri="{FF2B5EF4-FFF2-40B4-BE49-F238E27FC236}">
                <a16:creationId xmlns:a16="http://schemas.microsoft.com/office/drawing/2014/main" id="{645EC58E-1019-4821-59B4-37EB5C8B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Instruction</a:t>
            </a:r>
            <a:r>
              <a:rPr lang="de-DE" dirty="0"/>
              <a:t> 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55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88" y="2249598"/>
            <a:ext cx="10926223" cy="35478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10914599" y="5261459"/>
            <a:ext cx="6445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7E13C122-BD7A-796A-CE89-56685E0CFC56}"/>
              </a:ext>
            </a:extLst>
          </p:cNvPr>
          <p:cNvCxnSpPr>
            <a:cxnSpLocks/>
          </p:cNvCxnSpPr>
          <p:nvPr/>
        </p:nvCxnSpPr>
        <p:spPr>
          <a:xfrm>
            <a:off x="4895385" y="2451197"/>
            <a:ext cx="4471639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906DD6F5-A455-9647-E441-DA5050856D71}"/>
              </a:ext>
            </a:extLst>
          </p:cNvPr>
          <p:cNvSpPr txBox="1"/>
          <p:nvPr/>
        </p:nvSpPr>
        <p:spPr>
          <a:xfrm>
            <a:off x="6368218" y="297862"/>
            <a:ext cx="5530134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instruction</a:t>
            </a:r>
            <a:r>
              <a:rPr lang="de-DE" sz="2400" dirty="0"/>
              <a:t> </a:t>
            </a:r>
            <a:r>
              <a:rPr lang="de-DE" sz="2400" dirty="0" err="1"/>
              <a:t>tuning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a form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supervised</a:t>
            </a:r>
            <a:r>
              <a:rPr lang="de-DE" sz="2400" dirty="0"/>
              <a:t> </a:t>
            </a:r>
            <a:r>
              <a:rPr lang="de-DE" sz="2400" dirty="0" err="1"/>
              <a:t>finetuning</a:t>
            </a:r>
            <a:r>
              <a:rPr lang="de-DE" sz="2400" dirty="0"/>
              <a:t> (SFT)</a:t>
            </a:r>
          </a:p>
          <a:p>
            <a:endParaRPr lang="de-DE" sz="2400" dirty="0"/>
          </a:p>
          <a:p>
            <a:r>
              <a:rPr lang="de-DE" sz="2400" dirty="0"/>
              <a:t>so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finetuning</a:t>
            </a:r>
            <a:r>
              <a:rPr lang="de-DE" sz="2400" dirty="0"/>
              <a:t> </a:t>
            </a:r>
            <a:r>
              <a:rPr lang="de-DE" sz="2400" dirty="0" err="1"/>
              <a:t>discussed</a:t>
            </a:r>
            <a:r>
              <a:rPr lang="de-DE" sz="2400" dirty="0"/>
              <a:t> </a:t>
            </a:r>
            <a:r>
              <a:rPr lang="de-DE" sz="2400" dirty="0" err="1"/>
              <a:t>before</a:t>
            </a:r>
            <a:r>
              <a:rPr lang="de-DE" sz="2400" dirty="0"/>
              <a:t> (</a:t>
            </a:r>
            <a:r>
              <a:rPr lang="de-DE" sz="2400" dirty="0" err="1"/>
              <a:t>although</a:t>
            </a:r>
            <a:r>
              <a:rPr lang="de-DE" sz="2400" dirty="0"/>
              <a:t> </a:t>
            </a:r>
            <a:r>
              <a:rPr lang="de-DE" sz="2400" dirty="0" err="1"/>
              <a:t>usually</a:t>
            </a:r>
            <a:r>
              <a:rPr lang="de-DE" sz="2400" dirty="0"/>
              <a:t> just </a:t>
            </a:r>
            <a:r>
              <a:rPr lang="de-DE" sz="2400" dirty="0" err="1"/>
              <a:t>called</a:t>
            </a:r>
            <a:r>
              <a:rPr lang="de-DE" sz="2400" dirty="0"/>
              <a:t> </a:t>
            </a:r>
            <a:r>
              <a:rPr lang="de-DE" sz="2400" dirty="0" err="1"/>
              <a:t>finetuning</a:t>
            </a:r>
            <a:r>
              <a:rPr lang="de-DE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783D56EB-7778-E959-F5B7-6EC18316DEB5}"/>
              </a:ext>
            </a:extLst>
          </p:cNvPr>
          <p:cNvSpPr/>
          <p:nvPr/>
        </p:nvSpPr>
        <p:spPr>
          <a:xfrm>
            <a:off x="827049" y="2497322"/>
            <a:ext cx="11026698" cy="88707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CF3B4-00CD-08EC-E43D-808D6F92E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473"/>
            <a:ext cx="11026698" cy="477287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 err="1"/>
              <a:t>instruction</a:t>
            </a:r>
            <a:r>
              <a:rPr lang="de-DE" sz="2400" dirty="0"/>
              <a:t> </a:t>
            </a:r>
            <a:r>
              <a:rPr lang="de-DE" sz="2400" dirty="0" err="1"/>
              <a:t>tuning</a:t>
            </a:r>
            <a:r>
              <a:rPr lang="de-DE" sz="2400" dirty="0"/>
              <a:t> = </a:t>
            </a:r>
            <a:r>
              <a:rPr lang="en-GB" sz="2400" dirty="0">
                <a:hlinkClick r:id="rId2"/>
              </a:rPr>
              <a:t>SFT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instruction</a:t>
            </a:r>
            <a:r>
              <a:rPr lang="de-DE" sz="2400" dirty="0"/>
              <a:t>–</a:t>
            </a:r>
            <a:r>
              <a:rPr lang="de-DE" sz="2400" dirty="0" err="1"/>
              <a:t>response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Instruction</a:t>
            </a:r>
            <a:r>
              <a:rPr lang="de-DE" sz="2400" dirty="0"/>
              <a:t>: "</a:t>
            </a:r>
            <a:r>
              <a:rPr lang="de-DE" sz="2400" dirty="0" err="1"/>
              <a:t>Summarize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</a:t>
            </a:r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sentence</a:t>
            </a:r>
            <a:r>
              <a:rPr lang="de-DE" sz="2400" dirty="0"/>
              <a:t>."</a:t>
            </a:r>
          </a:p>
          <a:p>
            <a:pPr marL="0" indent="0">
              <a:buNone/>
            </a:pPr>
            <a:r>
              <a:rPr lang="de-DE" sz="2400" dirty="0"/>
              <a:t>Output: "The </a:t>
            </a:r>
            <a:r>
              <a:rPr lang="de-DE" sz="2400" dirty="0" err="1"/>
              <a:t>article</a:t>
            </a:r>
            <a:r>
              <a:rPr lang="de-DE" sz="2400" dirty="0"/>
              <a:t> </a:t>
            </a:r>
            <a:r>
              <a:rPr lang="de-DE" sz="2400" dirty="0" err="1"/>
              <a:t>discusses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effects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climate</a:t>
            </a:r>
            <a:r>
              <a:rPr lang="de-DE" sz="2400" dirty="0"/>
              <a:t> </a:t>
            </a:r>
            <a:r>
              <a:rPr lang="de-DE" sz="2400" dirty="0" err="1"/>
              <a:t>change</a:t>
            </a:r>
            <a:r>
              <a:rPr lang="de-DE" sz="2400" dirty="0"/>
              <a:t> on polar </a:t>
            </a:r>
            <a:r>
              <a:rPr lang="de-DE" sz="2400" dirty="0" err="1"/>
              <a:t>bears</a:t>
            </a:r>
            <a:r>
              <a:rPr lang="de-DE" sz="2400" dirty="0"/>
              <a:t>."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instruction</a:t>
            </a:r>
            <a:r>
              <a:rPr lang="de-DE" sz="2400" dirty="0"/>
              <a:t> </a:t>
            </a:r>
            <a:r>
              <a:rPr lang="de-DE" sz="2400" dirty="0" err="1"/>
              <a:t>tuning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fed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r>
              <a:rPr lang="de-DE" sz="2400" dirty="0"/>
              <a:t> </a:t>
            </a:r>
            <a:r>
              <a:rPr lang="de-DE" sz="2400" dirty="0" err="1"/>
              <a:t>sequences</a:t>
            </a:r>
            <a:r>
              <a:rPr lang="de-DE" sz="2400" dirty="0"/>
              <a:t>, just like in </a:t>
            </a:r>
            <a:r>
              <a:rPr lang="de-DE" sz="2400" dirty="0" err="1"/>
              <a:t>pretraining</a:t>
            </a: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objective</a:t>
            </a:r>
            <a:r>
              <a:rPr lang="de-DE" sz="2400" dirty="0"/>
              <a:t> still </a:t>
            </a:r>
            <a:r>
              <a:rPr lang="de-DE" sz="2400" dirty="0" err="1"/>
              <a:t>next</a:t>
            </a:r>
            <a:r>
              <a:rPr lang="de-DE" sz="2400" dirty="0"/>
              <a:t>-token </a:t>
            </a:r>
            <a:r>
              <a:rPr lang="de-DE" sz="2400" dirty="0" err="1"/>
              <a:t>prediction</a:t>
            </a:r>
            <a:r>
              <a:rPr lang="de-DE" sz="2400" dirty="0"/>
              <a:t> (</a:t>
            </a:r>
            <a:r>
              <a:rPr lang="de-DE" sz="2400" dirty="0" err="1"/>
              <a:t>language</a:t>
            </a:r>
            <a:r>
              <a:rPr lang="de-DE" sz="2400" dirty="0"/>
              <a:t> </a:t>
            </a:r>
            <a:r>
              <a:rPr lang="de-DE" sz="2400" dirty="0" err="1"/>
              <a:t>modeling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r>
              <a:rPr lang="de-DE" sz="2400" dirty="0" err="1"/>
              <a:t>structure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text</a:t>
            </a:r>
            <a:r>
              <a:rPr lang="de-DE" sz="2400" dirty="0"/>
              <a:t> </a:t>
            </a:r>
            <a:r>
              <a:rPr lang="de-DE" sz="2400" dirty="0" err="1"/>
              <a:t>sequences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</a:t>
            </a:r>
            <a:r>
              <a:rPr lang="de-DE" sz="2400" dirty="0" err="1"/>
              <a:t>thing</a:t>
            </a:r>
            <a:r>
              <a:rPr lang="de-DE" sz="2400" dirty="0"/>
              <a:t> </a:t>
            </a:r>
            <a:r>
              <a:rPr lang="de-DE" sz="2400" dirty="0" err="1"/>
              <a:t>telling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instruction</a:t>
            </a:r>
            <a:r>
              <a:rPr lang="de-DE" sz="2400" dirty="0"/>
              <a:t> </a:t>
            </a:r>
            <a:r>
              <a:rPr lang="de-DE" sz="2400" dirty="0" err="1"/>
              <a:t>ends</a:t>
            </a:r>
            <a:r>
              <a:rPr lang="de-DE" sz="2400" dirty="0"/>
              <a:t> and </a:t>
            </a:r>
            <a:r>
              <a:rPr lang="de-DE" sz="2400" dirty="0" err="1"/>
              <a:t>response</a:t>
            </a:r>
            <a:r>
              <a:rPr lang="de-DE" sz="2400" dirty="0"/>
              <a:t> </a:t>
            </a:r>
            <a:r>
              <a:rPr lang="de-DE" sz="2400" dirty="0" err="1"/>
              <a:t>begins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also </a:t>
            </a:r>
            <a:r>
              <a:rPr lang="de-DE" sz="2400" dirty="0" err="1"/>
              <a:t>learns</a:t>
            </a:r>
            <a:r>
              <a:rPr lang="de-DE" sz="2400" dirty="0"/>
              <a:t> </a:t>
            </a:r>
            <a:r>
              <a:rPr lang="de-DE" sz="2400" dirty="0" err="1"/>
              <a:t>formatting</a:t>
            </a:r>
            <a:r>
              <a:rPr lang="de-DE" sz="2400" dirty="0"/>
              <a:t>: </a:t>
            </a:r>
            <a:r>
              <a:rPr lang="de-DE" sz="2400" dirty="0" err="1"/>
              <a:t>desired</a:t>
            </a:r>
            <a:r>
              <a:rPr lang="de-DE" sz="2400" dirty="0"/>
              <a:t> </a:t>
            </a:r>
            <a:r>
              <a:rPr lang="de-DE" sz="2400" dirty="0" err="1"/>
              <a:t>patterns</a:t>
            </a:r>
            <a:r>
              <a:rPr lang="de-DE" sz="2400" dirty="0"/>
              <a:t> </a:t>
            </a:r>
            <a:r>
              <a:rPr lang="de-DE" sz="2400" dirty="0" err="1"/>
              <a:t>embedded</a:t>
            </a:r>
            <a:r>
              <a:rPr lang="de-DE" sz="2400" dirty="0"/>
              <a:t> in </a:t>
            </a:r>
            <a:r>
              <a:rPr lang="de-DE" sz="2400" dirty="0" err="1"/>
              <a:t>instruction</a:t>
            </a:r>
            <a:r>
              <a:rPr lang="de-DE" sz="2400" dirty="0"/>
              <a:t>–</a:t>
            </a:r>
            <a:r>
              <a:rPr lang="de-DE" sz="2400" dirty="0" err="1"/>
              <a:t>response</a:t>
            </a:r>
            <a:r>
              <a:rPr lang="de-DE" sz="2400" dirty="0"/>
              <a:t> </a:t>
            </a:r>
            <a:r>
              <a:rPr lang="de-DE" sz="2400" dirty="0" err="1"/>
              <a:t>pairs</a:t>
            </a:r>
            <a:endParaRPr lang="de-DE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694547-5151-D7D3-A925-23192933D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Instruction</a:t>
            </a:r>
            <a:r>
              <a:rPr lang="de-DE" dirty="0"/>
              <a:t> Tuning Data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4B0235-81C4-B185-7A07-065F0D44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081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364B65AF-59AC-3321-A194-3967916022E2}"/>
              </a:ext>
            </a:extLst>
          </p:cNvPr>
          <p:cNvSpPr/>
          <p:nvPr/>
        </p:nvSpPr>
        <p:spPr>
          <a:xfrm>
            <a:off x="1222916" y="1872853"/>
            <a:ext cx="9746166" cy="46166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93EB7987-5C07-AA5B-0E35-4187A7C3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Instruction-tuned</a:t>
            </a:r>
            <a:r>
              <a:rPr lang="de-DE" dirty="0"/>
              <a:t> LLM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463FFF4-FE88-859D-E0D9-7EB4001A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57</a:t>
            </a:fld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C7DF800-35F2-5E5E-5B7B-3C734160D2ED}"/>
              </a:ext>
            </a:extLst>
          </p:cNvPr>
          <p:cNvSpPr txBox="1"/>
          <p:nvPr/>
        </p:nvSpPr>
        <p:spPr>
          <a:xfrm>
            <a:off x="1222917" y="1872854"/>
            <a:ext cx="97461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400" dirty="0" err="1"/>
              <a:t>Explain</a:t>
            </a:r>
            <a:r>
              <a:rPr lang="de-DE" sz="2400" dirty="0"/>
              <a:t> </a:t>
            </a:r>
            <a:r>
              <a:rPr lang="de-DE" sz="2400" dirty="0" err="1"/>
              <a:t>why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sky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blue</a:t>
            </a:r>
            <a:r>
              <a:rPr lang="de-DE" sz="2400" dirty="0"/>
              <a:t>,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if</a:t>
            </a:r>
            <a:r>
              <a:rPr lang="de-DE" sz="2400" dirty="0"/>
              <a:t> </a:t>
            </a: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were</a:t>
            </a:r>
            <a:r>
              <a:rPr lang="de-DE" sz="2400" dirty="0"/>
              <a:t> </a:t>
            </a:r>
            <a:r>
              <a:rPr lang="de-DE" sz="2400" dirty="0" err="1"/>
              <a:t>talking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a </a:t>
            </a:r>
            <a:r>
              <a:rPr lang="de-DE" sz="2400" dirty="0" err="1"/>
              <a:t>curious</a:t>
            </a:r>
            <a:r>
              <a:rPr lang="de-DE" sz="2400" dirty="0"/>
              <a:t> 10-year-old.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50BC82B-A30D-F328-0DB8-F2E2DD546967}"/>
              </a:ext>
            </a:extLst>
          </p:cNvPr>
          <p:cNvSpPr txBox="1"/>
          <p:nvPr/>
        </p:nvSpPr>
        <p:spPr>
          <a:xfrm>
            <a:off x="514814" y="3784296"/>
            <a:ext cx="48730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“The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sky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is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blue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because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of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way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light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interacts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with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atmosphere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.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Sunlight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contains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many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colors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and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when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it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passes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through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air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molecules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blue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light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scatters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more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than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other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colors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.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That’s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why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see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sky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blue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during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day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.”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70EA5BB-468A-F5DB-65F1-BE1FD58383DB}"/>
              </a:ext>
            </a:extLst>
          </p:cNvPr>
          <p:cNvSpPr txBox="1"/>
          <p:nvPr/>
        </p:nvSpPr>
        <p:spPr>
          <a:xfrm>
            <a:off x="6034670" y="3784296"/>
            <a:ext cx="56425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>
                <a:solidFill>
                  <a:srgbClr val="0E0E0E"/>
                </a:solidFill>
                <a:latin typeface=".AppleSystemUIFont"/>
              </a:rPr>
              <a:t>“Imagine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sky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is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like a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giant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ocean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of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tiny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invisible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balls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called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air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molecules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.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When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sunlight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shines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through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blue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light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bounces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around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more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than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other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colors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kind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of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like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how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tiny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balls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make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waves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in a pool.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That’s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why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when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you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look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up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sky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looks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blue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! And at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sunset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light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has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to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travel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through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more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air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, so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reds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and oranges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shine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through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de-DE" dirty="0" err="1">
                <a:solidFill>
                  <a:srgbClr val="0E0E0E"/>
                </a:solidFill>
                <a:effectLst/>
                <a:latin typeface=".AppleSystemUIFont"/>
              </a:rPr>
              <a:t>instead</a:t>
            </a:r>
            <a:r>
              <a:rPr lang="de-DE" dirty="0">
                <a:solidFill>
                  <a:srgbClr val="0E0E0E"/>
                </a:solidFill>
                <a:effectLst/>
                <a:latin typeface=".AppleSystemUIFont"/>
              </a:rPr>
              <a:t>.”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2BA1C2B-CF78-8988-CC55-7642F7727642}"/>
              </a:ext>
            </a:extLst>
          </p:cNvPr>
          <p:cNvSpPr txBox="1"/>
          <p:nvPr/>
        </p:nvSpPr>
        <p:spPr>
          <a:xfrm>
            <a:off x="1643465" y="3140465"/>
            <a:ext cx="261578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base</a:t>
            </a:r>
            <a:r>
              <a:rPr lang="de-DE" sz="2200" dirty="0"/>
              <a:t> LLM </a:t>
            </a:r>
            <a:r>
              <a:rPr lang="de-DE" sz="2200" dirty="0" err="1"/>
              <a:t>response</a:t>
            </a:r>
            <a:r>
              <a:rPr lang="de-DE" sz="2200" dirty="0"/>
              <a:t>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406AF60-4565-7017-913F-AA16FA85DE8B}"/>
              </a:ext>
            </a:extLst>
          </p:cNvPr>
          <p:cNvSpPr txBox="1"/>
          <p:nvPr/>
        </p:nvSpPr>
        <p:spPr>
          <a:xfrm>
            <a:off x="6779430" y="3140465"/>
            <a:ext cx="41529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instruction-tuned</a:t>
            </a:r>
            <a:r>
              <a:rPr lang="de-DE" sz="2200" dirty="0"/>
              <a:t> LLM </a:t>
            </a:r>
            <a:r>
              <a:rPr lang="de-DE" sz="2200" dirty="0" err="1"/>
              <a:t>response</a:t>
            </a:r>
            <a:r>
              <a:rPr lang="de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90550824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B4357A-6690-1EC4-E385-2D2D1A2E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58</a:t>
            </a:fld>
            <a:endParaRPr lang="de-DE"/>
          </a:p>
        </p:txBody>
      </p:sp>
      <p:pic>
        <p:nvPicPr>
          <p:cNvPr id="5" name="Grafik 4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195F6B3E-9F0D-6029-F292-E21547A6F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987" y="1342177"/>
            <a:ext cx="7772400" cy="418461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C00779-93FF-F002-7ED7-64FA527F031E}"/>
              </a:ext>
            </a:extLst>
          </p:cNvPr>
          <p:cNvSpPr txBox="1"/>
          <p:nvPr/>
        </p:nvSpPr>
        <p:spPr>
          <a:xfrm>
            <a:off x="844650" y="5047998"/>
            <a:ext cx="46356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err="1"/>
              <a:t>base</a:t>
            </a:r>
            <a:r>
              <a:rPr lang="de-DE" sz="2200" dirty="0"/>
              <a:t> LLM: </a:t>
            </a:r>
            <a:r>
              <a:rPr lang="de-DE" sz="2200" dirty="0" err="1"/>
              <a:t>poor</a:t>
            </a:r>
            <a:r>
              <a:rPr lang="de-DE" sz="2200" dirty="0"/>
              <a:t> </a:t>
            </a:r>
            <a:r>
              <a:rPr lang="de-DE" sz="2200" dirty="0" err="1"/>
              <a:t>instruction</a:t>
            </a:r>
            <a:r>
              <a:rPr lang="de-DE" sz="2200" dirty="0"/>
              <a:t> </a:t>
            </a:r>
            <a:r>
              <a:rPr lang="de-DE" sz="2200" dirty="0" err="1"/>
              <a:t>following</a:t>
            </a:r>
            <a:r>
              <a:rPr lang="de-DE" sz="2200" dirty="0"/>
              <a:t>, </a:t>
            </a:r>
            <a:r>
              <a:rPr lang="de-DE" sz="2200" dirty="0" err="1"/>
              <a:t>no</a:t>
            </a:r>
            <a:r>
              <a:rPr lang="de-DE" sz="2200" dirty="0"/>
              <a:t> proper multi-turn </a:t>
            </a:r>
            <a:r>
              <a:rPr lang="de-DE" sz="2200" dirty="0" err="1"/>
              <a:t>converstations</a:t>
            </a:r>
            <a:endParaRPr lang="de-DE" sz="2200" dirty="0"/>
          </a:p>
          <a:p>
            <a:r>
              <a:rPr lang="de-DE" sz="2200" dirty="0"/>
              <a:t>(e.g., Llama-2-7b, Mistral-7B)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4E59138B-4BCD-0E29-3B22-6F17680478F6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3162479" y="4497378"/>
            <a:ext cx="3242708" cy="550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00659DCC-22C8-B02E-15A1-0FCBA181798E}"/>
              </a:ext>
            </a:extLst>
          </p:cNvPr>
          <p:cNvSpPr txBox="1"/>
          <p:nvPr/>
        </p:nvSpPr>
        <p:spPr>
          <a:xfrm>
            <a:off x="5995152" y="5635969"/>
            <a:ext cx="7165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RAG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2D80B2E3-4F1B-089C-B0A1-C2749A5D1595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353424" y="4382429"/>
            <a:ext cx="1586244" cy="12535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BDE393BC-5AEB-9813-ABCF-F70A1F18CCEC}"/>
              </a:ext>
            </a:extLst>
          </p:cNvPr>
          <p:cNvSpPr txBox="1"/>
          <p:nvPr/>
        </p:nvSpPr>
        <p:spPr>
          <a:xfrm>
            <a:off x="9824738" y="5291662"/>
            <a:ext cx="22202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err="1"/>
              <a:t>ready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become</a:t>
            </a:r>
            <a:r>
              <a:rPr lang="de-DE" sz="2200" dirty="0"/>
              <a:t> an LLM </a:t>
            </a:r>
            <a:r>
              <a:rPr lang="de-DE" sz="2200" dirty="0" err="1"/>
              <a:t>chatbot</a:t>
            </a:r>
            <a:endParaRPr lang="de-DE" sz="2200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279F7633-BF0C-138D-E1AD-4FE75AA9F153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596132" y="4382429"/>
            <a:ext cx="1338747" cy="9092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EDC1CA0-20A2-1CE6-AB7D-CC02505E5657}"/>
              </a:ext>
            </a:extLst>
          </p:cNvPr>
          <p:cNvSpPr txBox="1"/>
          <p:nvPr/>
        </p:nvSpPr>
        <p:spPr>
          <a:xfrm>
            <a:off x="9982200" y="810535"/>
            <a:ext cx="16487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expert LLMs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CA86ABC3-1280-06A1-B766-FFC5B6D3F67E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8062332" y="1241422"/>
            <a:ext cx="2744229" cy="11466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D9B724AE-0553-1E70-4354-2B39E53827CB}"/>
              </a:ext>
            </a:extLst>
          </p:cNvPr>
          <p:cNvSpPr txBox="1"/>
          <p:nvPr/>
        </p:nvSpPr>
        <p:spPr>
          <a:xfrm>
            <a:off x="2824086" y="94264"/>
            <a:ext cx="52382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err="1"/>
              <a:t>generic</a:t>
            </a:r>
            <a:r>
              <a:rPr lang="de-DE" sz="2200" dirty="0"/>
              <a:t> “</a:t>
            </a:r>
            <a:r>
              <a:rPr lang="de-DE" sz="2200" dirty="0" err="1"/>
              <a:t>instruct</a:t>
            </a:r>
            <a:r>
              <a:rPr lang="de-DE" sz="2200" dirty="0"/>
              <a:t>“ </a:t>
            </a:r>
            <a:r>
              <a:rPr lang="de-DE" sz="2200" dirty="0" err="1"/>
              <a:t>versions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LLMs (</a:t>
            </a:r>
            <a:r>
              <a:rPr lang="de-DE" sz="2200" dirty="0" err="1"/>
              <a:t>potentially</a:t>
            </a:r>
            <a:r>
              <a:rPr lang="de-DE" sz="2200" dirty="0"/>
              <a:t> also </a:t>
            </a:r>
            <a:r>
              <a:rPr lang="de-DE" sz="2200" dirty="0" err="1"/>
              <a:t>aligned</a:t>
            </a:r>
            <a:r>
              <a:rPr lang="de-DE" sz="2200" dirty="0"/>
              <a:t>)</a:t>
            </a:r>
          </a:p>
          <a:p>
            <a:r>
              <a:rPr lang="de-DE" sz="2200" dirty="0"/>
              <a:t>e.g., Llama-2-7b-chat, Mistral-7B-Instruct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2D0ECEC-FB50-025C-6520-232422F85102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5443209" y="1202260"/>
            <a:ext cx="1268486" cy="550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1075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1B0760-5DC6-8803-F2DB-A4388C6FA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Use Cases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Instruction</a:t>
            </a:r>
            <a:r>
              <a:rPr lang="de-DE" dirty="0"/>
              <a:t> Tuning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62BED9-4139-4C14-9D40-9EEF79385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task</a:t>
            </a:r>
            <a:r>
              <a:rPr lang="de-DE" dirty="0"/>
              <a:t> </a:t>
            </a:r>
            <a:r>
              <a:rPr lang="de-DE" dirty="0" err="1"/>
              <a:t>specialization</a:t>
            </a:r>
            <a:r>
              <a:rPr lang="de-DE" dirty="0"/>
              <a:t> (e.g., code </a:t>
            </a:r>
            <a:r>
              <a:rPr lang="de-DE" dirty="0" err="1"/>
              <a:t>generation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domain-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instructions</a:t>
            </a:r>
            <a:r>
              <a:rPr lang="de-DE" dirty="0"/>
              <a:t> (e.g., </a:t>
            </a:r>
            <a:r>
              <a:rPr lang="de-DE" dirty="0" err="1"/>
              <a:t>interpret</a:t>
            </a:r>
            <a:r>
              <a:rPr lang="de-DE" dirty="0"/>
              <a:t> </a:t>
            </a:r>
            <a:r>
              <a:rPr lang="de-DE" dirty="0" err="1"/>
              <a:t>molecular</a:t>
            </a:r>
            <a:r>
              <a:rPr lang="de-DE" dirty="0"/>
              <a:t> </a:t>
            </a:r>
            <a:r>
              <a:rPr lang="de-DE" dirty="0" err="1"/>
              <a:t>formulas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style </a:t>
            </a:r>
            <a:r>
              <a:rPr lang="de-DE" dirty="0" err="1"/>
              <a:t>or</a:t>
            </a:r>
            <a:r>
              <a:rPr lang="de-DE" dirty="0"/>
              <a:t> tone </a:t>
            </a:r>
            <a:r>
              <a:rPr lang="de-DE" dirty="0" err="1"/>
              <a:t>adaptation</a:t>
            </a:r>
            <a:r>
              <a:rPr lang="de-DE" dirty="0"/>
              <a:t> (e.g.,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style, </a:t>
            </a:r>
            <a:r>
              <a:rPr lang="de-DE" dirty="0" err="1"/>
              <a:t>friendly</a:t>
            </a:r>
            <a:r>
              <a:rPr lang="de-DE" dirty="0"/>
              <a:t> </a:t>
            </a:r>
            <a:r>
              <a:rPr lang="de-DE" dirty="0" err="1"/>
              <a:t>chatbot</a:t>
            </a:r>
            <a:r>
              <a:rPr lang="de-DE" dirty="0"/>
              <a:t> tone)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reasoning</a:t>
            </a:r>
            <a:r>
              <a:rPr lang="de-DE" dirty="0"/>
              <a:t> (</a:t>
            </a:r>
            <a:r>
              <a:rPr lang="de-DE" dirty="0" err="1"/>
              <a:t>CoT</a:t>
            </a:r>
            <a:r>
              <a:rPr lang="de-DE" dirty="0"/>
              <a:t> </a:t>
            </a:r>
            <a:r>
              <a:rPr lang="de-DE" dirty="0" err="1"/>
              <a:t>inputs</a:t>
            </a:r>
            <a:r>
              <a:rPr lang="de-DE" dirty="0"/>
              <a:t>)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reasoning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models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B51CF5C-295C-0407-8544-4EC48C31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9085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okenization: </a:t>
            </a:r>
            <a:r>
              <a:rPr lang="en-GB" sz="2600" i="1" dirty="0"/>
              <a:t>breaking text in chunks</a:t>
            </a:r>
            <a:endParaRPr lang="en-DE" sz="2600" dirty="0"/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w</a:t>
            </a:r>
            <a:r>
              <a:rPr lang="en-DE" sz="2600" dirty="0"/>
              <a:t>ord tokens: different forms, spellings, etc </a:t>
            </a:r>
            <a:r>
              <a:rPr lang="en-DE" sz="2600" dirty="0">
                <a:sym typeface="Wingdings" pitchFamily="2" charset="2"/>
              </a:rPr>
              <a:t> undefined and </a:t>
            </a:r>
            <a:r>
              <a:rPr lang="en-DE" sz="2600" dirty="0"/>
              <a:t>vast vocabulary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c</a:t>
            </a:r>
            <a:r>
              <a:rPr lang="en-DE" sz="2600" dirty="0"/>
              <a:t>haracter tokens: not enough semantic content</a:t>
            </a:r>
            <a:r>
              <a:rPr lang="en-GB" sz="2600" dirty="0"/>
              <a:t> (longer sequences)</a:t>
            </a:r>
          </a:p>
          <a:p>
            <a:pPr marL="0" indent="0">
              <a:buNone/>
            </a:pPr>
            <a:endParaRPr lang="en-DE" sz="2600" dirty="0"/>
          </a:p>
          <a:p>
            <a:r>
              <a:rPr lang="en-GB" sz="2600" dirty="0"/>
              <a:t>popular compromise: b</a:t>
            </a:r>
            <a:r>
              <a:rPr lang="en-DE" sz="2600" dirty="0"/>
              <a:t>yte-pair encoding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Preference Alignment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4948850"/>
            <a:ext cx="608718" cy="246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Grafik 6" descr="Ein Bild, das Text, Screenshot enthält.&#10;&#10;KI-generierte Inhalte können fehlerhaft sein.">
            <a:extLst>
              <a:ext uri="{FF2B5EF4-FFF2-40B4-BE49-F238E27FC236}">
                <a16:creationId xmlns:a16="http://schemas.microsoft.com/office/drawing/2014/main" id="{51ABF00D-E8BF-27E7-1A48-C092AAB64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05" y="1690688"/>
            <a:ext cx="11449713" cy="325816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FB0CE71-E065-7443-636C-0D3D508B9E73}"/>
              </a:ext>
            </a:extLst>
          </p:cNvPr>
          <p:cNvSpPr txBox="1"/>
          <p:nvPr/>
        </p:nvSpPr>
        <p:spPr>
          <a:xfrm>
            <a:off x="197005" y="5381861"/>
            <a:ext cx="1179799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/>
              <a:t>idea: aligning LLM output with human preferences</a:t>
            </a:r>
          </a:p>
          <a:p>
            <a:r>
              <a:rPr lang="en-GB" sz="2600" dirty="0">
                <a:hlinkClick r:id="rId4"/>
              </a:rPr>
              <a:t>InstructGPT</a:t>
            </a:r>
            <a:r>
              <a:rPr lang="en-GB" sz="2600" dirty="0"/>
              <a:t>: SFT followed by reinforcement learning from human feedback (RLHF)</a:t>
            </a:r>
            <a:endParaRPr lang="de-DE" sz="26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23ABB17-C0C1-4B0D-F196-C0B2B586E78C}"/>
              </a:ext>
            </a:extLst>
          </p:cNvPr>
          <p:cNvSpPr txBox="1"/>
          <p:nvPr/>
        </p:nvSpPr>
        <p:spPr>
          <a:xfrm>
            <a:off x="838200" y="4856899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here</a:t>
            </a:r>
            <a:r>
              <a:rPr lang="de-DE" dirty="0"/>
              <a:t>: GPT-3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168F92C-645E-FD61-C77E-298F7E738023}"/>
              </a:ext>
            </a:extLst>
          </p:cNvPr>
          <p:cNvSpPr txBox="1"/>
          <p:nvPr/>
        </p:nvSpPr>
        <p:spPr>
          <a:xfrm>
            <a:off x="8149218" y="857565"/>
            <a:ext cx="36659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/>
              <a:t>RLHF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instruction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 and </a:t>
            </a:r>
            <a:r>
              <a:rPr lang="de-DE" dirty="0" err="1"/>
              <a:t>preference</a:t>
            </a:r>
            <a:r>
              <a:rPr lang="de-DE" dirty="0"/>
              <a:t> </a:t>
            </a:r>
            <a:r>
              <a:rPr lang="de-DE" dirty="0" err="1"/>
              <a:t>alignment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98189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493DE1-8681-E946-F35C-2A338BAF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GPT-3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InstructGPT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ChatGPT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C5182F-76D3-02B3-807F-78D531F2C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dialog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(aka </a:t>
            </a:r>
            <a:r>
              <a:rPr lang="de-DE" dirty="0" err="1"/>
              <a:t>conversational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chatbot</a:t>
            </a:r>
            <a:r>
              <a:rPr lang="de-DE" dirty="0"/>
              <a:t>):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designed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communicate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humans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natural</a:t>
            </a:r>
            <a:r>
              <a:rPr lang="de-DE" dirty="0"/>
              <a:t> </a:t>
            </a:r>
            <a:r>
              <a:rPr lang="de-DE" dirty="0" err="1"/>
              <a:t>language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instruction-tuned</a:t>
            </a:r>
            <a:r>
              <a:rPr lang="de-DE" dirty="0"/>
              <a:t> and </a:t>
            </a:r>
            <a:r>
              <a:rPr lang="de-DE" dirty="0" err="1"/>
              <a:t>aligned</a:t>
            </a:r>
            <a:r>
              <a:rPr lang="de-DE" dirty="0"/>
              <a:t> LLMs: </a:t>
            </a:r>
            <a:r>
              <a:rPr lang="de-DE" dirty="0" err="1"/>
              <a:t>assistant</a:t>
            </a:r>
            <a:r>
              <a:rPr lang="de-DE" dirty="0"/>
              <a:t>-style </a:t>
            </a:r>
            <a:r>
              <a:rPr lang="de-DE" dirty="0" err="1"/>
              <a:t>models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crucial</a:t>
            </a:r>
            <a:r>
              <a:rPr lang="de-DE" dirty="0"/>
              <a:t>: multi-turn </a:t>
            </a:r>
            <a:r>
              <a:rPr lang="de-DE" dirty="0" err="1"/>
              <a:t>dialogue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passing</a:t>
            </a:r>
            <a:r>
              <a:rPr lang="de-DE" dirty="0"/>
              <a:t> </a:t>
            </a:r>
            <a:r>
              <a:rPr lang="de-DE" dirty="0" err="1"/>
              <a:t>conversation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LLM at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step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5A7FC5-9ED3-4885-ECCE-73FBD8CB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61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A5F8930-85BD-B931-0E11-A711651FDEBC}"/>
              </a:ext>
            </a:extLst>
          </p:cNvPr>
          <p:cNvSpPr txBox="1"/>
          <p:nvPr/>
        </p:nvSpPr>
        <p:spPr>
          <a:xfrm>
            <a:off x="838200" y="5992297"/>
            <a:ext cx="6203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800" dirty="0"/>
              <a:t>lightweight </a:t>
            </a:r>
            <a:r>
              <a:rPr lang="en-GB" sz="1800" dirty="0" err="1"/>
              <a:t>PyTorch</a:t>
            </a:r>
            <a:r>
              <a:rPr lang="en-GB" sz="1800" dirty="0"/>
              <a:t> re-implementation of ChatGPT: </a:t>
            </a:r>
            <a:r>
              <a:rPr lang="en-GB" sz="1800" dirty="0">
                <a:hlinkClick r:id="rId2"/>
              </a:rPr>
              <a:t>nanochat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9147628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99E919-1BF6-6059-F5E3-8A43D8CB1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 Engineering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46FA7B-F25F-897C-5C5D-86CB4BFDD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706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prompt: </a:t>
            </a:r>
            <a:r>
              <a:rPr lang="de-DE" sz="2400" dirty="0" err="1"/>
              <a:t>user</a:t>
            </a:r>
            <a:r>
              <a:rPr lang="de-DE" sz="2400" dirty="0"/>
              <a:t> interface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prompt </a:t>
            </a:r>
            <a:r>
              <a:rPr lang="de-DE" sz="2400" dirty="0" err="1"/>
              <a:t>engineering</a:t>
            </a:r>
            <a:r>
              <a:rPr lang="de-DE" sz="2400" dirty="0"/>
              <a:t>: </a:t>
            </a:r>
            <a:r>
              <a:rPr lang="en-GB" sz="2400" dirty="0"/>
              <a:t>shape model </a:t>
            </a:r>
            <a:r>
              <a:rPr lang="en-GB" sz="2400" dirty="0" err="1"/>
              <a:t>behavior</a:t>
            </a:r>
            <a:r>
              <a:rPr lang="en-GB" sz="2400" dirty="0"/>
              <a:t> using well-structured prompts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de-DE" sz="2400" dirty="0" err="1"/>
              <a:t>difference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traditional </a:t>
            </a:r>
            <a:r>
              <a:rPr lang="de-DE" sz="2400" dirty="0" err="1"/>
              <a:t>user</a:t>
            </a:r>
            <a:r>
              <a:rPr lang="de-DE" sz="2400" dirty="0"/>
              <a:t> </a:t>
            </a:r>
            <a:r>
              <a:rPr lang="de-DE" sz="2400" dirty="0" err="1"/>
              <a:t>interfaces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probabilistic</a:t>
            </a:r>
            <a:r>
              <a:rPr lang="de-DE" sz="2400" dirty="0"/>
              <a:t>, not </a:t>
            </a:r>
            <a:r>
              <a:rPr lang="de-DE" sz="2400" dirty="0" err="1"/>
              <a:t>deterministic</a:t>
            </a:r>
            <a:r>
              <a:rPr lang="de-DE" sz="2400" dirty="0"/>
              <a:t> (</a:t>
            </a:r>
            <a:r>
              <a:rPr lang="de-DE" sz="2400" dirty="0" err="1"/>
              <a:t>shape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i="1" dirty="0" err="1"/>
              <a:t>distribution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model’s</a:t>
            </a:r>
            <a:r>
              <a:rPr lang="de-DE" sz="2400" dirty="0"/>
              <a:t> </a:t>
            </a:r>
            <a:r>
              <a:rPr lang="de-DE" sz="2400" dirty="0" err="1"/>
              <a:t>responses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/>
              <a:t>good</a:t>
            </a:r>
            <a:r>
              <a:rPr lang="de-DE" sz="2400" dirty="0"/>
              <a:t> </a:t>
            </a:r>
            <a:r>
              <a:rPr lang="de-DE" sz="2400" dirty="0" err="1"/>
              <a:t>prompts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improve</a:t>
            </a:r>
            <a:r>
              <a:rPr lang="de-DE" sz="2400" dirty="0"/>
              <a:t> a </a:t>
            </a:r>
            <a:r>
              <a:rPr lang="de-DE" sz="2400" dirty="0" err="1"/>
              <a:t>model‘s</a:t>
            </a:r>
            <a:r>
              <a:rPr lang="de-DE" sz="2400" dirty="0"/>
              <a:t> </a:t>
            </a:r>
            <a:r>
              <a:rPr lang="de-DE" sz="2400" dirty="0" err="1"/>
              <a:t>performance</a:t>
            </a:r>
            <a:r>
              <a:rPr lang="de-DE" sz="2400" dirty="0"/>
              <a:t> and </a:t>
            </a:r>
            <a:r>
              <a:rPr lang="de-DE" sz="2400" dirty="0" err="1"/>
              <a:t>reduce</a:t>
            </a:r>
            <a:r>
              <a:rPr lang="de-DE" sz="2400" dirty="0"/>
              <a:t> </a:t>
            </a:r>
            <a:r>
              <a:rPr lang="de-DE" sz="2400" dirty="0" err="1"/>
              <a:t>hallucination</a:t>
            </a:r>
            <a:r>
              <a:rPr lang="de-DE" sz="2400" dirty="0"/>
              <a:t>, </a:t>
            </a:r>
            <a:r>
              <a:rPr lang="de-DE" sz="2400" dirty="0" err="1"/>
              <a:t>bias</a:t>
            </a:r>
            <a:r>
              <a:rPr lang="de-DE" sz="2400" dirty="0"/>
              <a:t>,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inefficiency</a:t>
            </a:r>
            <a:endParaRPr lang="de-DE" sz="2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94247F-54E0-F975-9B44-BD1DC953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62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F2749C-8FF9-4195-0578-28D7BAE75756}"/>
              </a:ext>
            </a:extLst>
          </p:cNvPr>
          <p:cNvSpPr txBox="1"/>
          <p:nvPr/>
        </p:nvSpPr>
        <p:spPr>
          <a:xfrm>
            <a:off x="838200" y="5992297"/>
            <a:ext cx="3333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40504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C7A33C-A9B9-D27B-1877-BF88E904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Typical</a:t>
            </a:r>
            <a:r>
              <a:rPr lang="de-DE" dirty="0"/>
              <a:t> Prompt </a:t>
            </a:r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724750-EB8F-43BA-BAB4-8FBC7A6AA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63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870BD3D-110F-F451-DEB3-2A58CB012973}"/>
              </a:ext>
            </a:extLst>
          </p:cNvPr>
          <p:cNvSpPr txBox="1"/>
          <p:nvPr/>
        </p:nvSpPr>
        <p:spPr>
          <a:xfrm>
            <a:off x="105104" y="2236104"/>
            <a:ext cx="1198179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800" dirty="0"/>
              <a:t>prompt = </a:t>
            </a:r>
            <a:r>
              <a:rPr lang="de-DE" sz="2800" dirty="0" err="1"/>
              <a:t>instruction</a:t>
            </a:r>
            <a:r>
              <a:rPr lang="de-DE" sz="2800" dirty="0"/>
              <a:t> + </a:t>
            </a:r>
            <a:r>
              <a:rPr lang="de-DE" sz="2800" dirty="0" err="1"/>
              <a:t>context</a:t>
            </a:r>
            <a:r>
              <a:rPr lang="de-DE" sz="2800" dirty="0"/>
              <a:t>  + </a:t>
            </a:r>
            <a:r>
              <a:rPr lang="de-DE" sz="2800" dirty="0" err="1"/>
              <a:t>query</a:t>
            </a:r>
            <a:r>
              <a:rPr lang="de-DE" sz="2800" dirty="0"/>
              <a:t> + </a:t>
            </a:r>
            <a:r>
              <a:rPr lang="de-DE" sz="2800" dirty="0" err="1"/>
              <a:t>examples</a:t>
            </a:r>
            <a:r>
              <a:rPr lang="de-DE" sz="2800" dirty="0"/>
              <a:t> + </a:t>
            </a:r>
            <a:r>
              <a:rPr lang="de-DE" sz="2800" dirty="0" err="1"/>
              <a:t>constraints</a:t>
            </a:r>
            <a:r>
              <a:rPr lang="de-DE" sz="2800" dirty="0"/>
              <a:t> + </a:t>
            </a:r>
            <a:r>
              <a:rPr lang="en-GB" sz="2800" dirty="0"/>
              <a:t>output cue</a:t>
            </a:r>
            <a:endParaRPr lang="de-DE" sz="2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BC6C65B-5CAD-0671-1EBD-0747EC6E785B}"/>
              </a:ext>
            </a:extLst>
          </p:cNvPr>
          <p:cNvSpPr txBox="1"/>
          <p:nvPr/>
        </p:nvSpPr>
        <p:spPr>
          <a:xfrm>
            <a:off x="3541985" y="3428999"/>
            <a:ext cx="34841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200" dirty="0" err="1"/>
              <a:t>input</a:t>
            </a:r>
            <a:r>
              <a:rPr lang="de-DE" sz="2200" dirty="0"/>
              <a:t>/</a:t>
            </a:r>
            <a:r>
              <a:rPr lang="de-DE" sz="2200" dirty="0" err="1"/>
              <a:t>problem</a:t>
            </a:r>
            <a:r>
              <a:rPr lang="de-DE" sz="2200" dirty="0"/>
              <a:t>: </a:t>
            </a:r>
            <a:r>
              <a:rPr lang="de-DE" sz="2200" dirty="0" err="1"/>
              <a:t>content</a:t>
            </a:r>
            <a:r>
              <a:rPr lang="de-DE" sz="2200" dirty="0"/>
              <a:t>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want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model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work</a:t>
            </a:r>
            <a:r>
              <a:rPr lang="de-DE" sz="2200" dirty="0"/>
              <a:t> on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3715CEC-2DEE-BC0A-D616-66386E5508C7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284075" y="2659117"/>
            <a:ext cx="241737" cy="769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EE7E1F8D-F864-71F3-1E2E-1B55F3430D99}"/>
              </a:ext>
            </a:extLst>
          </p:cNvPr>
          <p:cNvSpPr txBox="1"/>
          <p:nvPr/>
        </p:nvSpPr>
        <p:spPr>
          <a:xfrm>
            <a:off x="105105" y="3428999"/>
            <a:ext cx="273268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200" dirty="0" err="1"/>
              <a:t>task</a:t>
            </a:r>
            <a:r>
              <a:rPr lang="de-DE" sz="2200" dirty="0"/>
              <a:t> </a:t>
            </a:r>
            <a:r>
              <a:rPr lang="de-DE" sz="2200" dirty="0" err="1"/>
              <a:t>definition</a:t>
            </a:r>
            <a:r>
              <a:rPr lang="de-DE" sz="2200" dirty="0"/>
              <a:t>: </a:t>
            </a:r>
            <a:r>
              <a:rPr lang="de-DE" sz="2200" dirty="0" err="1"/>
              <a:t>tells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model</a:t>
            </a:r>
            <a:r>
              <a:rPr lang="de-DE" sz="2200" dirty="0"/>
              <a:t>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do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D6E1D10-78F1-824F-A75B-62C2465D43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1471449" y="2659117"/>
            <a:ext cx="704192" cy="769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671654F4-8ABF-4AEE-6B22-D02C4D09ECE4}"/>
              </a:ext>
            </a:extLst>
          </p:cNvPr>
          <p:cNvSpPr txBox="1"/>
          <p:nvPr/>
        </p:nvSpPr>
        <p:spPr>
          <a:xfrm>
            <a:off x="507123" y="4909800"/>
            <a:ext cx="457200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200" dirty="0"/>
              <a:t>optional </a:t>
            </a:r>
            <a:r>
              <a:rPr lang="de-DE" sz="2200" dirty="0" err="1"/>
              <a:t>background</a:t>
            </a:r>
            <a:r>
              <a:rPr lang="de-DE" sz="2200" dirty="0"/>
              <a:t> </a:t>
            </a:r>
            <a:r>
              <a:rPr lang="de-DE" sz="2200" dirty="0" err="1"/>
              <a:t>information</a:t>
            </a:r>
            <a:r>
              <a:rPr lang="de-DE" sz="2200" dirty="0"/>
              <a:t>: </a:t>
            </a:r>
            <a:r>
              <a:rPr lang="de-DE" sz="2200" dirty="0" err="1"/>
              <a:t>provides</a:t>
            </a:r>
            <a:r>
              <a:rPr lang="de-DE" sz="2200" dirty="0"/>
              <a:t> </a:t>
            </a:r>
            <a:r>
              <a:rPr lang="de-DE" sz="2200" dirty="0" err="1"/>
              <a:t>grounding</a:t>
            </a:r>
            <a:r>
              <a:rPr lang="de-DE" sz="2200" dirty="0"/>
              <a:t> </a:t>
            </a:r>
            <a:r>
              <a:rPr lang="de-DE" sz="2200" dirty="0" err="1"/>
              <a:t>or</a:t>
            </a:r>
            <a:r>
              <a:rPr lang="de-DE" sz="2200" dirty="0"/>
              <a:t> domain-</a:t>
            </a:r>
            <a:r>
              <a:rPr lang="de-DE" sz="2200" dirty="0" err="1"/>
              <a:t>specific</a:t>
            </a:r>
            <a:r>
              <a:rPr lang="de-DE" sz="2200" dirty="0"/>
              <a:t> </a:t>
            </a:r>
            <a:r>
              <a:rPr lang="de-DE" sz="2200" dirty="0" err="1"/>
              <a:t>details</a:t>
            </a:r>
            <a:r>
              <a:rPr lang="de-DE" sz="2200" dirty="0"/>
              <a:t> (external </a:t>
            </a:r>
            <a:r>
              <a:rPr lang="de-DE" sz="2200" dirty="0" err="1"/>
              <a:t>knowledge</a:t>
            </a:r>
            <a:r>
              <a:rPr lang="de-DE" sz="2200" dirty="0"/>
              <a:t>, </a:t>
            </a:r>
            <a:r>
              <a:rPr lang="de-DE" sz="2200" dirty="0" err="1"/>
              <a:t>role</a:t>
            </a:r>
            <a:r>
              <a:rPr lang="de-DE" sz="2200" dirty="0"/>
              <a:t> </a:t>
            </a:r>
            <a:r>
              <a:rPr lang="de-DE" sz="2200" dirty="0" err="1"/>
              <a:t>assignment</a:t>
            </a:r>
            <a:r>
              <a:rPr lang="de-DE" sz="2200" dirty="0"/>
              <a:t>, </a:t>
            </a:r>
            <a:r>
              <a:rPr lang="de-DE" sz="2200" dirty="0" err="1"/>
              <a:t>scenario</a:t>
            </a:r>
            <a:r>
              <a:rPr lang="de-DE" sz="2200" dirty="0"/>
              <a:t> </a:t>
            </a:r>
            <a:r>
              <a:rPr lang="de-DE" sz="2200" dirty="0" err="1"/>
              <a:t>setup</a:t>
            </a:r>
            <a:r>
              <a:rPr lang="de-DE" sz="2200" dirty="0"/>
              <a:t>)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C371047A-80E4-CCFA-A63F-115EE112574C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2793124" y="2659117"/>
            <a:ext cx="995855" cy="22506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6958D28A-9A07-E4D7-3A45-EA6173215BE4}"/>
              </a:ext>
            </a:extLst>
          </p:cNvPr>
          <p:cNvSpPr txBox="1"/>
          <p:nvPr/>
        </p:nvSpPr>
        <p:spPr>
          <a:xfrm>
            <a:off x="5754413" y="5079077"/>
            <a:ext cx="285618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200" dirty="0" err="1"/>
              <a:t>few-shot</a:t>
            </a:r>
            <a:r>
              <a:rPr lang="de-DE" sz="2200" dirty="0"/>
              <a:t> </a:t>
            </a:r>
            <a:r>
              <a:rPr lang="de-DE" sz="2200" dirty="0" err="1"/>
              <a:t>component</a:t>
            </a:r>
            <a:r>
              <a:rPr lang="de-DE" sz="2200" dirty="0"/>
              <a:t>: </a:t>
            </a:r>
            <a:r>
              <a:rPr lang="de-DE" sz="2200" dirty="0" err="1"/>
              <a:t>show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model</a:t>
            </a:r>
            <a:r>
              <a:rPr lang="de-DE" sz="2200" dirty="0"/>
              <a:t>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good</a:t>
            </a:r>
            <a:r>
              <a:rPr lang="de-DE" sz="2200" dirty="0"/>
              <a:t> </a:t>
            </a:r>
            <a:r>
              <a:rPr lang="de-DE" sz="2200" dirty="0" err="1"/>
              <a:t>outputs</a:t>
            </a:r>
            <a:r>
              <a:rPr lang="de-DE" sz="2200" dirty="0"/>
              <a:t> </a:t>
            </a:r>
            <a:r>
              <a:rPr lang="de-DE" sz="2200" dirty="0" err="1"/>
              <a:t>look</a:t>
            </a:r>
            <a:r>
              <a:rPr lang="de-DE" sz="2200" dirty="0"/>
              <a:t> like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C9511D65-2DE8-48D7-A392-23467E37A9C2}"/>
              </a:ext>
            </a:extLst>
          </p:cNvPr>
          <p:cNvCxnSpPr>
            <a:stCxn id="29" idx="0"/>
          </p:cNvCxnSpPr>
          <p:nvPr/>
        </p:nvCxnSpPr>
        <p:spPr>
          <a:xfrm flipH="1" flipV="1">
            <a:off x="7026165" y="2659117"/>
            <a:ext cx="156342" cy="24199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C85C3FC9-6325-EBC0-9BF0-7BAF0BFA30E2}"/>
              </a:ext>
            </a:extLst>
          </p:cNvPr>
          <p:cNvSpPr txBox="1"/>
          <p:nvPr/>
        </p:nvSpPr>
        <p:spPr>
          <a:xfrm>
            <a:off x="7267904" y="3315099"/>
            <a:ext cx="299544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200" dirty="0" err="1"/>
              <a:t>formatting</a:t>
            </a:r>
            <a:r>
              <a:rPr lang="de-DE" sz="2200" dirty="0"/>
              <a:t>/style/</a:t>
            </a:r>
            <a:r>
              <a:rPr lang="de-DE" sz="2200" dirty="0" err="1"/>
              <a:t>scope</a:t>
            </a:r>
            <a:r>
              <a:rPr lang="de-DE" sz="2200" dirty="0"/>
              <a:t>: </a:t>
            </a:r>
            <a:r>
              <a:rPr lang="de-DE" sz="2200" dirty="0" err="1"/>
              <a:t>specify</a:t>
            </a:r>
            <a:r>
              <a:rPr lang="de-DE" sz="2200" dirty="0"/>
              <a:t> </a:t>
            </a:r>
            <a:r>
              <a:rPr lang="de-DE" sz="2200" dirty="0" err="1"/>
              <a:t>limits</a:t>
            </a:r>
            <a:r>
              <a:rPr lang="de-DE" sz="2200" dirty="0"/>
              <a:t> (</a:t>
            </a:r>
            <a:r>
              <a:rPr lang="de-DE" sz="2200" dirty="0" err="1"/>
              <a:t>length</a:t>
            </a:r>
            <a:r>
              <a:rPr lang="de-DE" sz="2200" dirty="0"/>
              <a:t>, tone, </a:t>
            </a:r>
            <a:r>
              <a:rPr lang="de-DE" sz="2200" dirty="0" err="1"/>
              <a:t>format</a:t>
            </a:r>
            <a:r>
              <a:rPr lang="de-DE" sz="2200" dirty="0"/>
              <a:t>, …)</a:t>
            </a:r>
          </a:p>
        </p:txBody>
      </p: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5CCEF164-0990-3781-69ED-3BAA987F370F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8765628" y="2659117"/>
            <a:ext cx="231227" cy="655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752F8930-D5FC-2D39-97FC-8CA77D938486}"/>
              </a:ext>
            </a:extLst>
          </p:cNvPr>
          <p:cNvSpPr txBox="1"/>
          <p:nvPr/>
        </p:nvSpPr>
        <p:spPr>
          <a:xfrm>
            <a:off x="9283260" y="4525079"/>
            <a:ext cx="280363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200" dirty="0" err="1"/>
              <a:t>indicator</a:t>
            </a:r>
            <a:r>
              <a:rPr lang="de-DE" sz="2200" dirty="0"/>
              <a:t>: </a:t>
            </a:r>
            <a:r>
              <a:rPr lang="de-DE" sz="2200" dirty="0" err="1"/>
              <a:t>signal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tells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model</a:t>
            </a:r>
            <a:r>
              <a:rPr lang="de-DE" sz="2200" dirty="0"/>
              <a:t> </a:t>
            </a:r>
            <a:r>
              <a:rPr lang="de-DE" sz="2200" dirty="0" err="1"/>
              <a:t>where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start</a:t>
            </a:r>
            <a:r>
              <a:rPr lang="de-DE" sz="2200" dirty="0"/>
              <a:t> </a:t>
            </a:r>
            <a:r>
              <a:rPr lang="de-DE" sz="2200" dirty="0" err="1"/>
              <a:t>responding</a:t>
            </a:r>
            <a:endParaRPr lang="de-DE" sz="2200" dirty="0"/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C387D111-CD79-83D4-8014-E487312CD896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0685078" y="2659117"/>
            <a:ext cx="434208" cy="18659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6400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F58503B1-CEC4-9794-F4D7-151B2359BEDA}"/>
              </a:ext>
            </a:extLst>
          </p:cNvPr>
          <p:cNvSpPr/>
          <p:nvPr/>
        </p:nvSpPr>
        <p:spPr>
          <a:xfrm>
            <a:off x="838199" y="1938645"/>
            <a:ext cx="10515600" cy="154216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4685659-7CF5-E08D-9733-0A09F1AB7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 Prompt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AD1845-C367-C383-48AF-596D2B22B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64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C19A621-4D40-8948-022A-80C9FB69459D}"/>
              </a:ext>
            </a:extLst>
          </p:cNvPr>
          <p:cNvSpPr txBox="1"/>
          <p:nvPr/>
        </p:nvSpPr>
        <p:spPr>
          <a:xfrm>
            <a:off x="838200" y="2063506"/>
            <a:ext cx="10515600" cy="132343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2600" dirty="0" err="1"/>
              <a:t>Explain</a:t>
            </a:r>
            <a:r>
              <a:rPr lang="de-DE" sz="2600" dirty="0"/>
              <a:t> </a:t>
            </a:r>
            <a:r>
              <a:rPr lang="de-DE" sz="2600" dirty="0" err="1"/>
              <a:t>the</a:t>
            </a:r>
            <a:r>
              <a:rPr lang="de-DE" sz="2600" dirty="0"/>
              <a:t> </a:t>
            </a:r>
            <a:r>
              <a:rPr lang="de-DE" sz="2600" dirty="0" err="1"/>
              <a:t>following</a:t>
            </a:r>
            <a:r>
              <a:rPr lang="de-DE" sz="2600" dirty="0"/>
              <a:t> </a:t>
            </a:r>
            <a:r>
              <a:rPr lang="de-DE" sz="2600" dirty="0" err="1"/>
              <a:t>statement</a:t>
            </a:r>
            <a:r>
              <a:rPr lang="de-DE" sz="2600" dirty="0"/>
              <a:t> in </a:t>
            </a:r>
            <a:r>
              <a:rPr lang="de-DE" sz="2600" dirty="0" err="1"/>
              <a:t>three</a:t>
            </a:r>
            <a:r>
              <a:rPr lang="de-DE" sz="2600" dirty="0"/>
              <a:t> </a:t>
            </a:r>
            <a:r>
              <a:rPr lang="de-DE" sz="2600" dirty="0" err="1"/>
              <a:t>sentences</a:t>
            </a:r>
            <a:r>
              <a:rPr lang="de-DE" sz="2600" dirty="0"/>
              <a:t>.</a:t>
            </a:r>
          </a:p>
          <a:p>
            <a:r>
              <a:rPr lang="de-DE" sz="2600" dirty="0"/>
              <a:t>Text: "Large </a:t>
            </a:r>
            <a:r>
              <a:rPr lang="de-DE" sz="2600" dirty="0" err="1"/>
              <a:t>language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</a:t>
            </a:r>
            <a:r>
              <a:rPr lang="de-DE" sz="2600" dirty="0" err="1"/>
              <a:t>show</a:t>
            </a:r>
            <a:r>
              <a:rPr lang="de-DE" sz="2600" dirty="0"/>
              <a:t> emergent </a:t>
            </a:r>
            <a:r>
              <a:rPr lang="de-DE" sz="2600" dirty="0" err="1"/>
              <a:t>abilities</a:t>
            </a:r>
            <a:r>
              <a:rPr lang="de-DE" sz="2600" dirty="0"/>
              <a:t> </a:t>
            </a:r>
            <a:r>
              <a:rPr lang="de-DE" sz="2600" dirty="0" err="1"/>
              <a:t>when</a:t>
            </a:r>
            <a:r>
              <a:rPr lang="de-DE" sz="2600" dirty="0"/>
              <a:t> </a:t>
            </a:r>
            <a:r>
              <a:rPr lang="de-DE" sz="2600" dirty="0" err="1"/>
              <a:t>scaled</a:t>
            </a:r>
            <a:r>
              <a:rPr lang="de-DE" sz="2600" dirty="0"/>
              <a:t>."</a:t>
            </a:r>
          </a:p>
          <a:p>
            <a:r>
              <a:rPr lang="de-DE" sz="2600" dirty="0" err="1"/>
              <a:t>Answer</a:t>
            </a:r>
            <a:r>
              <a:rPr lang="de-DE" sz="2600" dirty="0"/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6B376AE-2DB8-0C5B-E0EB-22BA81CAFFDC}"/>
              </a:ext>
            </a:extLst>
          </p:cNvPr>
          <p:cNvSpPr txBox="1"/>
          <p:nvPr/>
        </p:nvSpPr>
        <p:spPr>
          <a:xfrm>
            <a:off x="838200" y="4015512"/>
            <a:ext cx="10515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 err="1"/>
              <a:t>instruction</a:t>
            </a:r>
            <a:r>
              <a:rPr lang="de-DE" sz="2600" dirty="0"/>
              <a:t>: </a:t>
            </a:r>
            <a:r>
              <a:rPr lang="de-DE" sz="2600" i="1" dirty="0" err="1"/>
              <a:t>Explain</a:t>
            </a:r>
            <a:r>
              <a:rPr lang="de-DE" sz="2600" i="1" dirty="0"/>
              <a:t> </a:t>
            </a:r>
            <a:r>
              <a:rPr lang="de-DE" sz="2600" i="1" dirty="0" err="1"/>
              <a:t>the</a:t>
            </a:r>
            <a:r>
              <a:rPr lang="de-DE" sz="2600" i="1" dirty="0"/>
              <a:t> </a:t>
            </a:r>
            <a:r>
              <a:rPr lang="de-DE" sz="2600" i="1" dirty="0" err="1"/>
              <a:t>following</a:t>
            </a:r>
            <a:r>
              <a:rPr lang="de-DE" sz="2600" i="1" dirty="0"/>
              <a:t> </a:t>
            </a:r>
            <a:r>
              <a:rPr lang="de-DE" sz="2600" i="1" dirty="0" err="1"/>
              <a:t>statement</a:t>
            </a:r>
            <a:r>
              <a:rPr lang="de-DE" sz="2600" i="1" dirty="0"/>
              <a:t> in </a:t>
            </a:r>
            <a:r>
              <a:rPr lang="de-DE" sz="2600" i="1" dirty="0" err="1"/>
              <a:t>three</a:t>
            </a:r>
            <a:r>
              <a:rPr lang="de-DE" sz="2600" i="1" dirty="0"/>
              <a:t> </a:t>
            </a:r>
            <a:r>
              <a:rPr lang="de-DE" sz="2600" i="1" dirty="0" err="1"/>
              <a:t>sentences</a:t>
            </a:r>
            <a:r>
              <a:rPr lang="de-DE" sz="2600" i="1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 err="1"/>
              <a:t>query</a:t>
            </a:r>
            <a:r>
              <a:rPr lang="de-DE" sz="2600" dirty="0"/>
              <a:t> (</a:t>
            </a:r>
            <a:r>
              <a:rPr lang="de-DE" sz="2600" dirty="0" err="1"/>
              <a:t>input</a:t>
            </a:r>
            <a:r>
              <a:rPr lang="de-DE" sz="2600" dirty="0"/>
              <a:t>/</a:t>
            </a:r>
            <a:r>
              <a:rPr lang="de-DE" sz="2600" dirty="0" err="1"/>
              <a:t>problem</a:t>
            </a:r>
            <a:r>
              <a:rPr lang="de-DE" sz="2600" dirty="0"/>
              <a:t>): </a:t>
            </a:r>
            <a:r>
              <a:rPr lang="de-DE" sz="2600" i="1" dirty="0"/>
              <a:t>Large </a:t>
            </a:r>
            <a:r>
              <a:rPr lang="de-DE" sz="2600" i="1" dirty="0" err="1"/>
              <a:t>language</a:t>
            </a:r>
            <a:r>
              <a:rPr lang="de-DE" sz="2600" i="1" dirty="0"/>
              <a:t> </a:t>
            </a:r>
            <a:r>
              <a:rPr lang="de-DE" sz="2600" i="1" dirty="0" err="1"/>
              <a:t>models</a:t>
            </a:r>
            <a:r>
              <a:rPr lang="de-DE" sz="2600" i="1" dirty="0"/>
              <a:t> </a:t>
            </a:r>
            <a:r>
              <a:rPr lang="de-DE" sz="2600" i="1" dirty="0" err="1"/>
              <a:t>show</a:t>
            </a:r>
            <a:r>
              <a:rPr lang="de-DE" sz="2600" i="1" dirty="0"/>
              <a:t> emergent </a:t>
            </a:r>
            <a:r>
              <a:rPr lang="de-DE" sz="2600" i="1" dirty="0" err="1"/>
              <a:t>abilities</a:t>
            </a:r>
            <a:r>
              <a:rPr lang="de-DE" sz="2600" i="1" dirty="0"/>
              <a:t> </a:t>
            </a:r>
            <a:r>
              <a:rPr lang="de-DE" sz="2600" i="1" dirty="0" err="1"/>
              <a:t>when</a:t>
            </a:r>
            <a:r>
              <a:rPr lang="de-DE" sz="2600" i="1" dirty="0"/>
              <a:t> </a:t>
            </a:r>
            <a:r>
              <a:rPr lang="de-DE" sz="2600" i="1" dirty="0" err="1"/>
              <a:t>scaled</a:t>
            </a:r>
            <a:r>
              <a:rPr lang="de-DE" sz="2600" i="1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 err="1"/>
              <a:t>constraint</a:t>
            </a:r>
            <a:r>
              <a:rPr lang="de-DE" sz="2600" dirty="0"/>
              <a:t>: </a:t>
            </a:r>
            <a:r>
              <a:rPr lang="de-DE" sz="2600" dirty="0" err="1"/>
              <a:t>implicit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</a:t>
            </a:r>
            <a:r>
              <a:rPr lang="de-DE" sz="2600" dirty="0"/>
              <a:t> </a:t>
            </a:r>
            <a:r>
              <a:rPr lang="de-DE" sz="2600" i="1" dirty="0"/>
              <a:t>in </a:t>
            </a:r>
            <a:r>
              <a:rPr lang="de-DE" sz="2600" i="1" dirty="0" err="1"/>
              <a:t>three</a:t>
            </a:r>
            <a:r>
              <a:rPr lang="de-DE" sz="2600" i="1" dirty="0"/>
              <a:t> </a:t>
            </a:r>
            <a:r>
              <a:rPr lang="de-DE" sz="2600" i="1" dirty="0" err="1"/>
              <a:t>sentences</a:t>
            </a:r>
            <a:endParaRPr lang="de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 err="1"/>
              <a:t>output</a:t>
            </a:r>
            <a:r>
              <a:rPr lang="de-DE" sz="2600" dirty="0"/>
              <a:t> </a:t>
            </a:r>
            <a:r>
              <a:rPr lang="de-DE" sz="2600" dirty="0" err="1"/>
              <a:t>cue</a:t>
            </a:r>
            <a:r>
              <a:rPr lang="de-DE" sz="2600" dirty="0"/>
              <a:t>: </a:t>
            </a:r>
            <a:r>
              <a:rPr lang="de-DE" sz="2600" i="1" dirty="0" err="1"/>
              <a:t>Answer</a:t>
            </a:r>
            <a:r>
              <a:rPr lang="de-DE" sz="2600" i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7303585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67763-BA03-E9EB-BBD8-AB34992A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Simplest</a:t>
            </a:r>
            <a:r>
              <a:rPr lang="de-DE" dirty="0"/>
              <a:t> Possible Prompt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17F193C-E9AF-5E8D-50CF-A251BE7D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65</a:t>
            </a:fld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513F3D50-3E0B-A634-64B5-B2C4E6751EC6}"/>
              </a:ext>
            </a:extLst>
          </p:cNvPr>
          <p:cNvSpPr/>
          <p:nvPr/>
        </p:nvSpPr>
        <p:spPr>
          <a:xfrm>
            <a:off x="838200" y="2379065"/>
            <a:ext cx="10515600" cy="49244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0251A4B-4312-14BA-2975-5B38B926AB60}"/>
              </a:ext>
            </a:extLst>
          </p:cNvPr>
          <p:cNvSpPr txBox="1"/>
          <p:nvPr/>
        </p:nvSpPr>
        <p:spPr>
          <a:xfrm>
            <a:off x="838201" y="2379065"/>
            <a:ext cx="1051560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2400" dirty="0" err="1"/>
              <a:t>Explain</a:t>
            </a:r>
            <a:r>
              <a:rPr lang="de-DE" sz="2400" dirty="0"/>
              <a:t>: Large </a:t>
            </a:r>
            <a:r>
              <a:rPr lang="de-DE" sz="2400" dirty="0" err="1"/>
              <a:t>language</a:t>
            </a:r>
            <a:r>
              <a:rPr lang="de-DE" sz="2400" dirty="0"/>
              <a:t> </a:t>
            </a:r>
            <a:r>
              <a:rPr lang="de-DE" sz="2400" dirty="0" err="1"/>
              <a:t>models</a:t>
            </a:r>
            <a:r>
              <a:rPr lang="de-DE" sz="2400" dirty="0"/>
              <a:t> </a:t>
            </a:r>
            <a:r>
              <a:rPr lang="de-DE" sz="2400" dirty="0" err="1"/>
              <a:t>show</a:t>
            </a:r>
            <a:r>
              <a:rPr lang="de-DE" sz="2400" dirty="0"/>
              <a:t> emergent </a:t>
            </a:r>
            <a:r>
              <a:rPr lang="de-DE" sz="2400" dirty="0" err="1"/>
              <a:t>abilities</a:t>
            </a:r>
            <a:r>
              <a:rPr lang="de-DE" sz="2400" dirty="0"/>
              <a:t>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dirty="0" err="1"/>
              <a:t>scaled</a:t>
            </a:r>
            <a:r>
              <a:rPr lang="de-DE" sz="2400" dirty="0"/>
              <a:t>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0B04EAD-D755-BA6D-8FB8-68EDC8D79CDE}"/>
              </a:ext>
            </a:extLst>
          </p:cNvPr>
          <p:cNvSpPr txBox="1"/>
          <p:nvPr/>
        </p:nvSpPr>
        <p:spPr>
          <a:xfrm>
            <a:off x="838198" y="3343214"/>
            <a:ext cx="105155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/>
              <a:t>but </a:t>
            </a:r>
            <a:r>
              <a:rPr lang="de-DE" sz="2400" dirty="0" err="1"/>
              <a:t>without</a:t>
            </a:r>
            <a:r>
              <a:rPr lang="de-DE" sz="2400" dirty="0"/>
              <a:t> </a:t>
            </a:r>
            <a:r>
              <a:rPr lang="de-DE" sz="2400" dirty="0" err="1"/>
              <a:t>instruction</a:t>
            </a:r>
            <a:r>
              <a:rPr lang="de-DE" sz="2400" dirty="0"/>
              <a:t>, </a:t>
            </a:r>
            <a:r>
              <a:rPr lang="de-DE" sz="2400" dirty="0" err="1"/>
              <a:t>model</a:t>
            </a:r>
            <a:r>
              <a:rPr lang="de-DE" sz="2400" dirty="0"/>
              <a:t> just </a:t>
            </a:r>
            <a:r>
              <a:rPr lang="de-DE" sz="2400" dirty="0" err="1"/>
              <a:t>completes</a:t>
            </a:r>
            <a:r>
              <a:rPr lang="de-DE" sz="2400" dirty="0"/>
              <a:t>/</a:t>
            </a:r>
            <a:r>
              <a:rPr lang="de-DE" sz="2400" dirty="0" err="1"/>
              <a:t>continues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query</a:t>
            </a:r>
            <a:r>
              <a:rPr lang="de-DE" sz="2400" dirty="0"/>
              <a:t> </a:t>
            </a:r>
            <a:r>
              <a:rPr lang="de-DE" sz="2400" dirty="0" err="1"/>
              <a:t>text</a:t>
            </a:r>
            <a:r>
              <a:rPr lang="de-DE" sz="2400" dirty="0"/>
              <a:t> (</a:t>
            </a:r>
            <a:r>
              <a:rPr lang="de-DE" sz="2400" dirty="0" err="1"/>
              <a:t>usually</a:t>
            </a:r>
            <a:r>
              <a:rPr lang="de-DE" sz="2400" dirty="0"/>
              <a:t> not </a:t>
            </a:r>
            <a:r>
              <a:rPr lang="de-DE" sz="2400" dirty="0" err="1"/>
              <a:t>really</a:t>
            </a:r>
            <a:r>
              <a:rPr lang="de-DE" sz="2400" dirty="0"/>
              <a:t> </a:t>
            </a:r>
            <a:r>
              <a:rPr lang="de-DE" sz="2400" dirty="0" err="1"/>
              <a:t>useful</a:t>
            </a:r>
            <a:r>
              <a:rPr lang="de-DE" sz="2400" dirty="0"/>
              <a:t>):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5870F78-9E2E-C6DE-8EE7-FB30CCBF58DC}"/>
              </a:ext>
            </a:extLst>
          </p:cNvPr>
          <p:cNvSpPr txBox="1"/>
          <p:nvPr/>
        </p:nvSpPr>
        <p:spPr>
          <a:xfrm>
            <a:off x="838198" y="1760748"/>
            <a:ext cx="105155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/>
              <a:t>often</a:t>
            </a:r>
            <a:r>
              <a:rPr lang="de-DE" sz="2400" dirty="0"/>
              <a:t> </a:t>
            </a:r>
            <a:r>
              <a:rPr lang="de-DE" sz="2400" dirty="0" err="1"/>
              <a:t>query</a:t>
            </a:r>
            <a:r>
              <a:rPr lang="de-DE" sz="2400" dirty="0"/>
              <a:t> </a:t>
            </a:r>
            <a:r>
              <a:rPr lang="de-DE" sz="2400" dirty="0" err="1"/>
              <a:t>phrased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instruction</a:t>
            </a:r>
            <a:r>
              <a:rPr lang="de-DE" sz="2400" dirty="0"/>
              <a:t>: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C9329544-3E55-F0F7-483A-58AC6E1C42EF}"/>
              </a:ext>
            </a:extLst>
          </p:cNvPr>
          <p:cNvSpPr/>
          <p:nvPr/>
        </p:nvSpPr>
        <p:spPr>
          <a:xfrm>
            <a:off x="838196" y="4332195"/>
            <a:ext cx="10515600" cy="49244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AFF487-5B01-1C46-AB84-7D80B7EEA778}"/>
              </a:ext>
            </a:extLst>
          </p:cNvPr>
          <p:cNvSpPr txBox="1"/>
          <p:nvPr/>
        </p:nvSpPr>
        <p:spPr>
          <a:xfrm>
            <a:off x="838197" y="4332195"/>
            <a:ext cx="1051560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2400" dirty="0"/>
              <a:t>Large </a:t>
            </a:r>
            <a:r>
              <a:rPr lang="de-DE" sz="2400" dirty="0" err="1"/>
              <a:t>language</a:t>
            </a:r>
            <a:r>
              <a:rPr lang="de-DE" sz="2400" dirty="0"/>
              <a:t> </a:t>
            </a:r>
            <a:r>
              <a:rPr lang="de-DE" sz="2400" dirty="0" err="1"/>
              <a:t>models</a:t>
            </a:r>
            <a:r>
              <a:rPr lang="de-DE" sz="2400" dirty="0"/>
              <a:t> </a:t>
            </a:r>
            <a:r>
              <a:rPr lang="de-DE" sz="2400" dirty="0" err="1"/>
              <a:t>show</a:t>
            </a:r>
            <a:r>
              <a:rPr lang="de-DE" sz="2400" dirty="0"/>
              <a:t> emergent </a:t>
            </a:r>
            <a:r>
              <a:rPr lang="de-DE" sz="2400" dirty="0" err="1"/>
              <a:t>abilities</a:t>
            </a:r>
            <a:r>
              <a:rPr lang="de-DE" sz="2400" dirty="0"/>
              <a:t>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dirty="0" err="1"/>
              <a:t>scaled</a:t>
            </a:r>
            <a:r>
              <a:rPr lang="de-DE" sz="2400" dirty="0"/>
              <a:t>.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B3DB3D3-1D41-30F4-109A-029C41C9A536}"/>
              </a:ext>
            </a:extLst>
          </p:cNvPr>
          <p:cNvSpPr txBox="1"/>
          <p:nvPr/>
        </p:nvSpPr>
        <p:spPr>
          <a:xfrm>
            <a:off x="838196" y="5513015"/>
            <a:ext cx="10515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200" dirty="0"/>
              <a:t>At </a:t>
            </a:r>
            <a:r>
              <a:rPr lang="de-DE" sz="2200" dirty="0" err="1"/>
              <a:t>the</a:t>
            </a:r>
            <a:r>
              <a:rPr lang="de-DE" sz="2200" dirty="0"/>
              <a:t> bare </a:t>
            </a:r>
            <a:r>
              <a:rPr lang="de-DE" sz="2200" dirty="0" err="1"/>
              <a:t>minimum</a:t>
            </a:r>
            <a:r>
              <a:rPr lang="de-DE" sz="2200" dirty="0"/>
              <a:t>,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only</a:t>
            </a:r>
            <a:r>
              <a:rPr lang="de-DE" sz="2200" dirty="0"/>
              <a:t> </a:t>
            </a:r>
            <a:r>
              <a:rPr lang="de-DE" sz="2200" dirty="0" err="1"/>
              <a:t>need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query</a:t>
            </a:r>
            <a:r>
              <a:rPr lang="de-DE" sz="2200" dirty="0"/>
              <a:t>. But </a:t>
            </a:r>
            <a:r>
              <a:rPr lang="de-DE" sz="2200" dirty="0" err="1"/>
              <a:t>for</a:t>
            </a:r>
            <a:r>
              <a:rPr lang="de-DE" sz="2200" dirty="0"/>
              <a:t> reliable, </a:t>
            </a:r>
            <a:r>
              <a:rPr lang="de-DE" sz="2200" dirty="0" err="1"/>
              <a:t>controllable</a:t>
            </a:r>
            <a:r>
              <a:rPr lang="de-DE" sz="2200" dirty="0"/>
              <a:t> </a:t>
            </a:r>
            <a:r>
              <a:rPr lang="de-DE" sz="2200" dirty="0" err="1"/>
              <a:t>outputs</a:t>
            </a:r>
            <a:r>
              <a:rPr lang="de-DE" sz="2200" dirty="0"/>
              <a:t>,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usually</a:t>
            </a:r>
            <a:r>
              <a:rPr lang="de-DE" sz="2200" dirty="0"/>
              <a:t> </a:t>
            </a:r>
            <a:r>
              <a:rPr lang="de-DE" sz="2200" dirty="0" err="1"/>
              <a:t>need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scaffold</a:t>
            </a:r>
            <a:r>
              <a:rPr lang="de-DE" sz="2200" dirty="0"/>
              <a:t> </a:t>
            </a:r>
            <a:r>
              <a:rPr lang="de-DE" sz="2200" dirty="0" err="1"/>
              <a:t>it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instruction</a:t>
            </a:r>
            <a:r>
              <a:rPr lang="de-DE" sz="2200" dirty="0"/>
              <a:t>, </a:t>
            </a:r>
            <a:r>
              <a:rPr lang="de-DE" sz="2200" dirty="0" err="1"/>
              <a:t>context</a:t>
            </a:r>
            <a:r>
              <a:rPr lang="de-DE" sz="2200" dirty="0"/>
              <a:t>, </a:t>
            </a:r>
            <a:r>
              <a:rPr lang="de-DE" sz="2200" dirty="0" err="1"/>
              <a:t>constraints</a:t>
            </a:r>
            <a:r>
              <a:rPr lang="de-DE" sz="2200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7532343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CA25D154-0FB2-973F-9A9E-95CBA2AD346F}"/>
              </a:ext>
            </a:extLst>
          </p:cNvPr>
          <p:cNvSpPr/>
          <p:nvPr/>
        </p:nvSpPr>
        <p:spPr>
          <a:xfrm>
            <a:off x="838199" y="3352803"/>
            <a:ext cx="10515600" cy="87235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8CAA1A9C-76E3-0133-C89B-D8E2D6C6FF97}"/>
              </a:ext>
            </a:extLst>
          </p:cNvPr>
          <p:cNvSpPr/>
          <p:nvPr/>
        </p:nvSpPr>
        <p:spPr>
          <a:xfrm>
            <a:off x="838199" y="1821771"/>
            <a:ext cx="10515600" cy="49244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045ED5-75AB-79CC-0C3B-A182F0153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Practices: Clear </a:t>
            </a:r>
            <a:r>
              <a:rPr lang="de-DE" dirty="0" err="1"/>
              <a:t>Instruction</a:t>
            </a:r>
            <a:r>
              <a:rPr lang="de-DE" dirty="0"/>
              <a:t> &amp; Query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4A230B-BA19-4ED9-627A-F5480F61D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Tell </a:t>
            </a:r>
            <a:r>
              <a:rPr lang="de-DE" dirty="0" err="1"/>
              <a:t>me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photosynthesis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better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photosynthesis</a:t>
            </a:r>
            <a:r>
              <a:rPr lang="de-DE" dirty="0"/>
              <a:t> in simple </a:t>
            </a:r>
            <a:r>
              <a:rPr lang="de-DE" dirty="0" err="1"/>
              <a:t>terms</a:t>
            </a:r>
            <a:r>
              <a:rPr lang="de-DE" dirty="0"/>
              <a:t> </a:t>
            </a: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12-year-old, </a:t>
            </a:r>
            <a:r>
              <a:rPr lang="de-DE" dirty="0" err="1"/>
              <a:t>using</a:t>
            </a:r>
            <a:r>
              <a:rPr lang="de-DE" dirty="0"/>
              <a:t> a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paragraph</a:t>
            </a:r>
            <a:r>
              <a:rPr lang="de-DE" dirty="0"/>
              <a:t> and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analogy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clearly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(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, </a:t>
            </a:r>
            <a:r>
              <a:rPr lang="de-DE" dirty="0" err="1"/>
              <a:t>unambiguous</a:t>
            </a:r>
            <a:r>
              <a:rPr lang="de-DE" dirty="0"/>
              <a:t>, and </a:t>
            </a:r>
            <a:r>
              <a:rPr lang="de-DE" dirty="0" err="1"/>
              <a:t>outcome-focused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D02DBD-FC34-E800-F190-4326570DE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7466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3B449-7620-A784-A2F5-4986FCEF1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A6C00891-571F-DD38-4585-46B9DCA32A9A}"/>
              </a:ext>
            </a:extLst>
          </p:cNvPr>
          <p:cNvSpPr/>
          <p:nvPr/>
        </p:nvSpPr>
        <p:spPr>
          <a:xfrm>
            <a:off x="838199" y="3037491"/>
            <a:ext cx="10515600" cy="120868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32DB7149-77A6-7F3B-3D20-F15E6A3C9E98}"/>
              </a:ext>
            </a:extLst>
          </p:cNvPr>
          <p:cNvSpPr/>
          <p:nvPr/>
        </p:nvSpPr>
        <p:spPr>
          <a:xfrm>
            <a:off x="838199" y="1758711"/>
            <a:ext cx="10515600" cy="49244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259CED2-CD37-A203-F284-37E1FC19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Practices: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454742-BBBE-18B7-CEB1-0F8D96C1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dirty="0"/>
              <a:t>Write </a:t>
            </a:r>
            <a:r>
              <a:rPr lang="de-DE" sz="2400" dirty="0" err="1"/>
              <a:t>about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causes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French Revolution.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better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a </a:t>
            </a:r>
            <a:r>
              <a:rPr lang="de-DE" sz="2400" dirty="0" err="1"/>
              <a:t>historian</a:t>
            </a:r>
            <a:r>
              <a:rPr lang="de-DE" sz="2400" dirty="0"/>
              <a:t> </a:t>
            </a:r>
            <a:r>
              <a:rPr lang="de-DE" sz="2400" dirty="0" err="1"/>
              <a:t>writing</a:t>
            </a:r>
            <a:r>
              <a:rPr lang="de-DE" sz="2400" dirty="0"/>
              <a:t> a </a:t>
            </a:r>
            <a:r>
              <a:rPr lang="de-DE" sz="2400" dirty="0" err="1"/>
              <a:t>study</a:t>
            </a:r>
            <a:r>
              <a:rPr lang="de-DE" sz="2400" dirty="0"/>
              <a:t> </a:t>
            </a:r>
            <a:r>
              <a:rPr lang="de-DE" sz="2400" dirty="0" err="1"/>
              <a:t>guide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undergraduate</a:t>
            </a:r>
            <a:r>
              <a:rPr lang="de-DE" sz="2400" dirty="0"/>
              <a:t> </a:t>
            </a:r>
            <a:r>
              <a:rPr lang="de-DE" sz="2400" dirty="0" err="1"/>
              <a:t>students</a:t>
            </a:r>
            <a:r>
              <a:rPr lang="de-DE" sz="2400" dirty="0"/>
              <a:t>.  </a:t>
            </a:r>
          </a:p>
          <a:p>
            <a:pPr marL="0" indent="0">
              <a:buNone/>
            </a:pPr>
            <a:r>
              <a:rPr lang="de-DE" sz="2400" dirty="0"/>
              <a:t>Write a </a:t>
            </a:r>
            <a:r>
              <a:rPr lang="de-DE" sz="2400" dirty="0" err="1"/>
              <a:t>concise</a:t>
            </a:r>
            <a:r>
              <a:rPr lang="de-DE" sz="2400" dirty="0"/>
              <a:t> </a:t>
            </a:r>
            <a:r>
              <a:rPr lang="de-DE" sz="2400" dirty="0" err="1"/>
              <a:t>explanation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causes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French Revolution, </a:t>
            </a:r>
            <a:r>
              <a:rPr lang="de-DE" sz="2400" dirty="0" err="1"/>
              <a:t>highlighting</a:t>
            </a:r>
            <a:r>
              <a:rPr lang="de-DE" sz="2400" dirty="0"/>
              <a:t> 3 </a:t>
            </a:r>
            <a:r>
              <a:rPr lang="de-DE" sz="2400" dirty="0" err="1"/>
              <a:t>major</a:t>
            </a:r>
            <a:r>
              <a:rPr lang="de-DE" sz="2400" dirty="0"/>
              <a:t> </a:t>
            </a:r>
            <a:r>
              <a:rPr lang="de-DE" sz="2400" dirty="0" err="1"/>
              <a:t>factors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context</a:t>
            </a:r>
            <a:r>
              <a:rPr lang="de-DE" sz="2400" dirty="0"/>
              <a:t>: </a:t>
            </a:r>
            <a:r>
              <a:rPr lang="de-DE" sz="2400" i="1" dirty="0" err="1"/>
              <a:t>You</a:t>
            </a:r>
            <a:r>
              <a:rPr lang="de-DE" sz="2400" i="1" dirty="0"/>
              <a:t> </a:t>
            </a:r>
            <a:r>
              <a:rPr lang="de-DE" sz="2400" i="1" dirty="0" err="1"/>
              <a:t>are</a:t>
            </a:r>
            <a:r>
              <a:rPr lang="de-DE" sz="2400" i="1" dirty="0"/>
              <a:t> a </a:t>
            </a:r>
            <a:r>
              <a:rPr lang="de-DE" sz="2400" i="1" dirty="0" err="1"/>
              <a:t>historian</a:t>
            </a:r>
            <a:r>
              <a:rPr lang="de-DE" sz="2400" i="1" dirty="0"/>
              <a:t> </a:t>
            </a:r>
            <a:r>
              <a:rPr lang="de-DE" sz="2400" i="1" dirty="0" err="1"/>
              <a:t>writing</a:t>
            </a:r>
            <a:r>
              <a:rPr lang="de-DE" sz="2400" i="1" dirty="0"/>
              <a:t> a </a:t>
            </a:r>
            <a:r>
              <a:rPr lang="de-DE" sz="2400" i="1" dirty="0" err="1"/>
              <a:t>study</a:t>
            </a:r>
            <a:r>
              <a:rPr lang="de-DE" sz="2400" i="1" dirty="0"/>
              <a:t> </a:t>
            </a:r>
            <a:r>
              <a:rPr lang="de-DE" sz="2400" i="1" dirty="0" err="1"/>
              <a:t>guide</a:t>
            </a:r>
            <a:r>
              <a:rPr lang="de-DE" sz="2400" i="1" dirty="0"/>
              <a:t> </a:t>
            </a:r>
            <a:r>
              <a:rPr lang="de-DE" sz="2400" i="1" dirty="0" err="1"/>
              <a:t>for</a:t>
            </a:r>
            <a:r>
              <a:rPr lang="de-DE" sz="2400" i="1" dirty="0"/>
              <a:t> </a:t>
            </a:r>
            <a:r>
              <a:rPr lang="de-DE" sz="2400" i="1" dirty="0" err="1"/>
              <a:t>undergraduate</a:t>
            </a:r>
            <a:r>
              <a:rPr lang="de-DE" sz="2400" i="1" dirty="0"/>
              <a:t> </a:t>
            </a:r>
            <a:r>
              <a:rPr lang="de-DE" sz="2400" i="1" dirty="0" err="1"/>
              <a:t>students</a:t>
            </a:r>
            <a:r>
              <a:rPr lang="de-DE" sz="2400" i="1" dirty="0"/>
              <a:t>.</a:t>
            </a:r>
            <a:r>
              <a:rPr lang="de-DE" sz="2400" dirty="0"/>
              <a:t> </a:t>
            </a:r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r</a:t>
            </a:r>
            <a:r>
              <a:rPr lang="de-DE" sz="2400" dirty="0" err="1"/>
              <a:t>ole</a:t>
            </a:r>
            <a:r>
              <a:rPr lang="de-DE" sz="2400" dirty="0"/>
              <a:t> </a:t>
            </a:r>
            <a:r>
              <a:rPr lang="de-DE" sz="2400" dirty="0" err="1"/>
              <a:t>assignment</a:t>
            </a:r>
            <a:r>
              <a:rPr lang="de-DE" sz="2400" dirty="0"/>
              <a:t> and </a:t>
            </a:r>
            <a:r>
              <a:rPr lang="de-DE" sz="2400" dirty="0" err="1"/>
              <a:t>audience</a:t>
            </a:r>
            <a:r>
              <a:rPr lang="de-DE" sz="2400" dirty="0"/>
              <a:t> </a:t>
            </a:r>
            <a:r>
              <a:rPr lang="de-DE" sz="2400" dirty="0" err="1"/>
              <a:t>specification</a:t>
            </a:r>
            <a:r>
              <a:rPr lang="de-DE" sz="2400" dirty="0"/>
              <a:t> </a:t>
            </a:r>
            <a:r>
              <a:rPr lang="de-DE" sz="2400" dirty="0" err="1"/>
              <a:t>steer</a:t>
            </a:r>
            <a:r>
              <a:rPr lang="de-DE" sz="2400" dirty="0"/>
              <a:t> tone and </a:t>
            </a:r>
            <a:r>
              <a:rPr lang="de-DE" sz="2400" dirty="0" err="1"/>
              <a:t>depth</a:t>
            </a:r>
            <a:endParaRPr lang="de-DE" sz="2400" dirty="0"/>
          </a:p>
          <a:p>
            <a:endParaRPr lang="de-DE" sz="2400" i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C22F84-7F27-624B-DA34-5C79395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17552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5CDEDD-8550-D6CF-270E-FA8E675B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Aka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Prompting</a:t>
            </a:r>
            <a:endParaRPr lang="de-DE" dirty="0"/>
          </a:p>
        </p:txBody>
      </p:sp>
      <p:pic>
        <p:nvPicPr>
          <p:cNvPr id="7" name="Grafik 6" descr="Ein Bild, das Text, Screenshot, Schrift, Reihe enthält.&#10;&#10;KI-generierte Inhalte können fehlerhaft sein.">
            <a:extLst>
              <a:ext uri="{FF2B5EF4-FFF2-40B4-BE49-F238E27FC236}">
                <a16:creationId xmlns:a16="http://schemas.microsoft.com/office/drawing/2014/main" id="{2587BFA8-4331-F6AF-FB91-2CE925ACF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35559"/>
            <a:ext cx="7772400" cy="3257219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78342ED-09AA-307C-9DDA-D725611A9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5856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8DAB8-9DA1-67B2-4A4F-CF05DE758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49CED6C4-7BF0-A7DF-0559-67F1A4267173}"/>
              </a:ext>
            </a:extLst>
          </p:cNvPr>
          <p:cNvSpPr/>
          <p:nvPr/>
        </p:nvSpPr>
        <p:spPr>
          <a:xfrm>
            <a:off x="838199" y="4393327"/>
            <a:ext cx="10515600" cy="95643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8D0F1424-1E4A-AFD2-CA47-1C51C465F2C4}"/>
              </a:ext>
            </a:extLst>
          </p:cNvPr>
          <p:cNvSpPr/>
          <p:nvPr/>
        </p:nvSpPr>
        <p:spPr>
          <a:xfrm>
            <a:off x="838199" y="2336778"/>
            <a:ext cx="10515600" cy="49244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165CC02-51D4-8D58-FEF1-605BED83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Practices: </a:t>
            </a:r>
            <a:r>
              <a:rPr lang="de-DE" dirty="0" err="1"/>
              <a:t>Specify</a:t>
            </a:r>
            <a:r>
              <a:rPr lang="de-DE" dirty="0"/>
              <a:t> Constraints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91E9D0-9A7D-9C1D-E557-E9EBE8C36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List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facts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Mars.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better</a:t>
            </a:r>
            <a:r>
              <a:rPr lang="de-DE" dirty="0"/>
              <a:t> (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outputs</a:t>
            </a:r>
            <a:r>
              <a:rPr lang="de-DE" dirty="0"/>
              <a:t>):</a:t>
            </a:r>
          </a:p>
          <a:p>
            <a:pPr marL="0" indent="0">
              <a:buNone/>
            </a:pPr>
            <a:r>
              <a:rPr lang="de-DE" dirty="0"/>
              <a:t>List </a:t>
            </a:r>
            <a:r>
              <a:rPr lang="de-DE" dirty="0" err="1"/>
              <a:t>exactly</a:t>
            </a:r>
            <a:r>
              <a:rPr lang="de-DE" dirty="0"/>
              <a:t> 3 </a:t>
            </a:r>
            <a:r>
              <a:rPr lang="de-DE" dirty="0" err="1"/>
              <a:t>scientifically</a:t>
            </a:r>
            <a:r>
              <a:rPr lang="de-DE" dirty="0"/>
              <a:t> </a:t>
            </a:r>
            <a:r>
              <a:rPr lang="de-DE" dirty="0" err="1"/>
              <a:t>verified</a:t>
            </a:r>
            <a:r>
              <a:rPr lang="de-DE" dirty="0"/>
              <a:t> </a:t>
            </a:r>
            <a:r>
              <a:rPr lang="de-DE" dirty="0" err="1"/>
              <a:t>facts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Mars.  </a:t>
            </a:r>
          </a:p>
          <a:p>
            <a:pPr marL="0" indent="0">
              <a:buNone/>
            </a:pPr>
            <a:r>
              <a:rPr lang="de-DE" dirty="0"/>
              <a:t>Output </a:t>
            </a:r>
            <a:r>
              <a:rPr lang="de-DE" dirty="0" err="1"/>
              <a:t>them</a:t>
            </a:r>
            <a:r>
              <a:rPr lang="de-DE" dirty="0"/>
              <a:t> in JSON </a:t>
            </a:r>
            <a:r>
              <a:rPr lang="de-DE" dirty="0" err="1"/>
              <a:t>format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keys</a:t>
            </a:r>
            <a:r>
              <a:rPr lang="de-DE" dirty="0"/>
              <a:t>: "fact1", "fact2", "fact3".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4B2FE1-1564-7812-9F77-B45517E1C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4777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 Layers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6287816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semantic s</a:t>
            </a:r>
            <a:r>
              <a:rPr lang="en-DE" sz="2600"/>
              <a:t>imilarity</a:t>
            </a:r>
            <a:endParaRPr lang="de-DE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/>
              <a:t>ord embeddings</a:t>
            </a:r>
            <a:endParaRPr lang="de-DE" sz="2600" dirty="0"/>
          </a:p>
          <a:p>
            <a:pPr marL="0" indent="0">
              <a:buNone/>
            </a:pPr>
            <a:r>
              <a:rPr lang="en-DE" sz="2600">
                <a:sym typeface="Wingdings" pitchFamily="2" charset="2"/>
              </a:rPr>
              <a:t> </a:t>
            </a:r>
            <a:r>
              <a:rPr lang="en-DE" sz="2600" dirty="0">
                <a:sym typeface="Wingdings" pitchFamily="2" charset="2"/>
              </a:rPr>
              <a:t>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6587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024EBFDC-E086-A9AA-85E7-5CAF6A312FFB}"/>
              </a:ext>
            </a:extLst>
          </p:cNvPr>
          <p:cNvSpPr/>
          <p:nvPr/>
        </p:nvSpPr>
        <p:spPr>
          <a:xfrm>
            <a:off x="4456387" y="4995901"/>
            <a:ext cx="1502979" cy="37489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7F5E1FEF-1C4F-6880-09E5-0A68FA234BE9}"/>
              </a:ext>
            </a:extLst>
          </p:cNvPr>
          <p:cNvSpPr/>
          <p:nvPr/>
        </p:nvSpPr>
        <p:spPr>
          <a:xfrm>
            <a:off x="4456386" y="5432158"/>
            <a:ext cx="1502979" cy="37489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59F767-E1B6-EAA9-F808-9BEE49DAF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Output </a:t>
            </a:r>
            <a:r>
              <a:rPr lang="de-DE" dirty="0" err="1"/>
              <a:t>Indicators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25631A-3A6E-8990-98F1-919FF539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70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599227-2235-2E9A-B97E-E00320085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earlier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pre</a:t>
            </a:r>
            <a:r>
              <a:rPr lang="de-DE" sz="2600" dirty="0"/>
              <a:t>-ChatGPT) </a:t>
            </a:r>
            <a:r>
              <a:rPr lang="de-DE" sz="2600" dirty="0" err="1"/>
              <a:t>were</a:t>
            </a:r>
            <a:r>
              <a:rPr lang="de-DE" sz="2600" dirty="0"/>
              <a:t> </a:t>
            </a:r>
            <a:r>
              <a:rPr lang="de-DE" sz="2600" dirty="0" err="1"/>
              <a:t>very</a:t>
            </a:r>
            <a:r>
              <a:rPr lang="de-DE" sz="2600" dirty="0"/>
              <a:t> sensitive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formatting</a:t>
            </a:r>
            <a:r>
              <a:rPr lang="de-DE" sz="2600" dirty="0"/>
              <a:t> (</a:t>
            </a:r>
            <a:r>
              <a:rPr lang="de-DE" sz="2600" dirty="0" err="1"/>
              <a:t>training</a:t>
            </a:r>
            <a:r>
              <a:rPr lang="de-DE" sz="2600" dirty="0"/>
              <a:t> </a:t>
            </a:r>
            <a:r>
              <a:rPr lang="de-DE" sz="2600" dirty="0" err="1"/>
              <a:t>datasets</a:t>
            </a:r>
            <a:r>
              <a:rPr lang="de-DE" sz="2600" dirty="0"/>
              <a:t> </a:t>
            </a:r>
            <a:r>
              <a:rPr lang="de-DE" sz="2600" dirty="0" err="1"/>
              <a:t>contained</a:t>
            </a:r>
            <a:r>
              <a:rPr lang="de-DE" sz="2600" dirty="0"/>
              <a:t> </a:t>
            </a:r>
            <a:r>
              <a:rPr lang="de-DE" sz="2600" dirty="0" err="1"/>
              <a:t>clear</a:t>
            </a:r>
            <a:r>
              <a:rPr lang="de-DE" sz="2600" dirty="0"/>
              <a:t> </a:t>
            </a:r>
            <a:r>
              <a:rPr lang="de-DE" sz="2600" dirty="0" err="1"/>
              <a:t>separators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c</a:t>
            </a:r>
            <a:r>
              <a:rPr lang="de-DE" sz="2600" dirty="0" err="1"/>
              <a:t>ertain</a:t>
            </a:r>
            <a:r>
              <a:rPr lang="de-DE" sz="2600" dirty="0"/>
              <a:t> </a:t>
            </a:r>
            <a:r>
              <a:rPr lang="de-DE" sz="2600" dirty="0" err="1"/>
              <a:t>cues</a:t>
            </a:r>
            <a:r>
              <a:rPr lang="de-DE" sz="2600" dirty="0"/>
              <a:t> like </a:t>
            </a:r>
            <a:r>
              <a:rPr lang="de-DE" sz="2600" i="1" dirty="0" err="1"/>
              <a:t>Answer</a:t>
            </a:r>
            <a:r>
              <a:rPr lang="de-DE" sz="2600" i="1" dirty="0"/>
              <a:t>:</a:t>
            </a:r>
            <a:r>
              <a:rPr lang="de-DE" sz="2600" dirty="0"/>
              <a:t>, </a:t>
            </a:r>
            <a:r>
              <a:rPr lang="de-DE" sz="2600" i="1" dirty="0"/>
              <a:t>A:</a:t>
            </a:r>
            <a:r>
              <a:rPr lang="de-DE" sz="2600" dirty="0"/>
              <a:t>, </a:t>
            </a:r>
            <a:r>
              <a:rPr lang="de-DE" sz="2600" i="1" dirty="0"/>
              <a:t>Response:</a:t>
            </a:r>
            <a:r>
              <a:rPr lang="de-DE" sz="2600" dirty="0"/>
              <a:t>, </a:t>
            </a:r>
            <a:r>
              <a:rPr lang="de-DE" sz="2600" dirty="0" err="1"/>
              <a:t>or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i="1" dirty="0"/>
              <a:t>###</a:t>
            </a:r>
            <a:r>
              <a:rPr lang="de-DE" sz="2600" dirty="0"/>
              <a:t> </a:t>
            </a:r>
            <a:r>
              <a:rPr lang="de-DE" sz="2600" dirty="0" err="1"/>
              <a:t>dramatically</a:t>
            </a:r>
            <a:r>
              <a:rPr lang="de-DE" sz="2600" dirty="0"/>
              <a:t> </a:t>
            </a:r>
            <a:r>
              <a:rPr lang="de-DE" sz="2600" dirty="0" err="1"/>
              <a:t>affected</a:t>
            </a:r>
            <a:r>
              <a:rPr lang="de-DE" sz="2600" dirty="0"/>
              <a:t> </a:t>
            </a:r>
            <a:r>
              <a:rPr lang="de-DE" sz="2600" dirty="0" err="1"/>
              <a:t>performance</a:t>
            </a:r>
            <a:r>
              <a:rPr lang="de-DE" sz="2600" dirty="0"/>
              <a:t> (</a:t>
            </a:r>
            <a:r>
              <a:rPr lang="de-DE" sz="2600" dirty="0" err="1"/>
              <a:t>better</a:t>
            </a:r>
            <a:r>
              <a:rPr lang="de-DE" sz="2600" dirty="0"/>
              <a:t> </a:t>
            </a:r>
            <a:r>
              <a:rPr lang="de-DE" sz="2600" dirty="0" err="1"/>
              <a:t>alignment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training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not </a:t>
            </a:r>
            <a:r>
              <a:rPr lang="de-DE" sz="2600" dirty="0" err="1"/>
              <a:t>strictly</a:t>
            </a:r>
            <a:r>
              <a:rPr lang="de-DE" sz="2600" dirty="0"/>
              <a:t> </a:t>
            </a:r>
            <a:r>
              <a:rPr lang="de-DE" sz="2600" dirty="0" err="1"/>
              <a:t>required</a:t>
            </a:r>
            <a:r>
              <a:rPr lang="de-DE" sz="2600" dirty="0"/>
              <a:t> </a:t>
            </a:r>
            <a:r>
              <a:rPr lang="de-DE" sz="2600" dirty="0" err="1"/>
              <a:t>anymore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modern </a:t>
            </a:r>
            <a:r>
              <a:rPr lang="de-DE" sz="2600" dirty="0" err="1"/>
              <a:t>instruction-tuned</a:t>
            </a:r>
            <a:r>
              <a:rPr lang="de-DE" sz="2600" dirty="0"/>
              <a:t> LLMs</a:t>
            </a:r>
          </a:p>
          <a:p>
            <a:pPr marL="0" indent="0">
              <a:buNone/>
            </a:pPr>
            <a:r>
              <a:rPr lang="de-DE" sz="2600" dirty="0"/>
              <a:t>but </a:t>
            </a:r>
            <a:r>
              <a:rPr lang="de-DE" sz="2600" dirty="0" err="1"/>
              <a:t>can</a:t>
            </a:r>
            <a:r>
              <a:rPr lang="de-DE" sz="2600" dirty="0"/>
              <a:t> still </a:t>
            </a:r>
            <a:r>
              <a:rPr lang="de-DE" sz="2600" dirty="0" err="1"/>
              <a:t>be</a:t>
            </a:r>
            <a:r>
              <a:rPr lang="de-DE" sz="2600" dirty="0"/>
              <a:t> </a:t>
            </a:r>
            <a:r>
              <a:rPr lang="de-DE" sz="2600" dirty="0" err="1"/>
              <a:t>useful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automation</a:t>
            </a:r>
            <a:r>
              <a:rPr lang="de-DE" sz="2600" dirty="0"/>
              <a:t> </a:t>
            </a:r>
            <a:r>
              <a:rPr lang="de-DE" sz="2600" dirty="0" err="1"/>
              <a:t>or</a:t>
            </a:r>
            <a:r>
              <a:rPr lang="de-DE" sz="2600" dirty="0"/>
              <a:t> </a:t>
            </a:r>
            <a:r>
              <a:rPr lang="de-DE" sz="2600" dirty="0" err="1"/>
              <a:t>complex</a:t>
            </a:r>
            <a:r>
              <a:rPr lang="de-DE" sz="2600" dirty="0"/>
              <a:t> </a:t>
            </a:r>
            <a:r>
              <a:rPr lang="de-DE" sz="2600" dirty="0" err="1"/>
              <a:t>prompts</a:t>
            </a:r>
            <a:r>
              <a:rPr lang="de-DE" sz="2600" dirty="0"/>
              <a:t> (</a:t>
            </a:r>
            <a:r>
              <a:rPr lang="de-DE" sz="2600" dirty="0" err="1"/>
              <a:t>improve</a:t>
            </a:r>
            <a:r>
              <a:rPr lang="de-DE" sz="2600" dirty="0"/>
              <a:t> </a:t>
            </a:r>
            <a:r>
              <a:rPr lang="de-DE" sz="2600" dirty="0" err="1"/>
              <a:t>consistency</a:t>
            </a:r>
            <a:r>
              <a:rPr lang="de-DE" sz="2600" dirty="0"/>
              <a:t>, </a:t>
            </a:r>
            <a:r>
              <a:rPr lang="de-DE" sz="2600" dirty="0" err="1"/>
              <a:t>reduce</a:t>
            </a:r>
            <a:r>
              <a:rPr lang="de-DE" sz="2600" dirty="0"/>
              <a:t> </a:t>
            </a:r>
            <a:r>
              <a:rPr lang="de-DE" sz="2600" dirty="0" err="1"/>
              <a:t>ambiguity</a:t>
            </a:r>
            <a:r>
              <a:rPr lang="de-DE" sz="2600" dirty="0"/>
              <a:t>):</a:t>
            </a:r>
          </a:p>
          <a:p>
            <a:r>
              <a:rPr lang="de-DE" sz="2600" dirty="0" err="1"/>
              <a:t>classification</a:t>
            </a:r>
            <a:r>
              <a:rPr lang="de-DE" sz="2600" dirty="0"/>
              <a:t>:		Label:</a:t>
            </a:r>
          </a:p>
          <a:p>
            <a:r>
              <a:rPr lang="de-DE" sz="2600" dirty="0"/>
              <a:t>code </a:t>
            </a:r>
            <a:r>
              <a:rPr lang="de-DE" sz="2600" dirty="0" err="1"/>
              <a:t>generation</a:t>
            </a:r>
            <a:r>
              <a:rPr lang="de-DE" sz="2600" dirty="0"/>
              <a:t>:		Code: </a:t>
            </a:r>
          </a:p>
          <a:p>
            <a:pPr marL="0" indent="0">
              <a:buNone/>
            </a:pPr>
            <a:endParaRPr lang="de-DE" sz="2600" dirty="0"/>
          </a:p>
        </p:txBody>
      </p:sp>
    </p:spTree>
    <p:extLst>
      <p:ext uri="{BB962C8B-B14F-4D97-AF65-F5344CB8AC3E}">
        <p14:creationId xmlns:p14="http://schemas.microsoft.com/office/powerpoint/2010/main" val="191491936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75B8CC5-D62E-7ACE-5B02-6C722D3D9E85}"/>
              </a:ext>
            </a:extLst>
          </p:cNvPr>
          <p:cNvSpPr/>
          <p:nvPr/>
        </p:nvSpPr>
        <p:spPr>
          <a:xfrm>
            <a:off x="764627" y="3699640"/>
            <a:ext cx="10250214" cy="300081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E2AD3139-6A6C-7DF5-8EDD-5CDEF96932FC}"/>
              </a:ext>
            </a:extLst>
          </p:cNvPr>
          <p:cNvSpPr/>
          <p:nvPr/>
        </p:nvSpPr>
        <p:spPr>
          <a:xfrm>
            <a:off x="764627" y="1825625"/>
            <a:ext cx="10250214" cy="8965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78DC69-3B87-11D7-4D90-DC9CD35CA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Examples</a:t>
            </a:r>
            <a:r>
              <a:rPr lang="de-DE" dirty="0"/>
              <a:t>/</a:t>
            </a:r>
            <a:r>
              <a:rPr lang="de-DE" dirty="0" err="1"/>
              <a:t>Demonstrations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EDB2AD-88C8-5EE7-15A9-8444661C3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600" dirty="0" err="1"/>
              <a:t>Convert</a:t>
            </a:r>
            <a:r>
              <a:rPr lang="de-DE" sz="2600" dirty="0"/>
              <a:t> </a:t>
            </a:r>
            <a:r>
              <a:rPr lang="de-DE" sz="2600" dirty="0" err="1"/>
              <a:t>these</a:t>
            </a:r>
            <a:r>
              <a:rPr lang="de-DE" sz="2600" dirty="0"/>
              <a:t> </a:t>
            </a:r>
            <a:r>
              <a:rPr lang="de-DE" sz="2600" dirty="0" err="1"/>
              <a:t>temperatures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Celsius </a:t>
            </a:r>
            <a:r>
              <a:rPr lang="de-DE" sz="2600" dirty="0" err="1"/>
              <a:t>to</a:t>
            </a:r>
            <a:r>
              <a:rPr lang="de-DE" sz="2600" dirty="0"/>
              <a:t> Fahrenheit:  </a:t>
            </a:r>
          </a:p>
          <a:p>
            <a:pPr marL="0" indent="0">
              <a:buNone/>
            </a:pPr>
            <a:r>
              <a:rPr lang="de-DE" sz="2600" dirty="0"/>
              <a:t>25, 30, 35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few-shot</a:t>
            </a:r>
            <a:r>
              <a:rPr lang="de-DE" sz="2600" dirty="0"/>
              <a:t> </a:t>
            </a:r>
            <a:r>
              <a:rPr lang="de-DE" sz="2600" dirty="0" err="1"/>
              <a:t>examples</a:t>
            </a:r>
            <a:r>
              <a:rPr lang="de-DE" sz="2600" dirty="0"/>
              <a:t> </a:t>
            </a:r>
            <a:r>
              <a:rPr lang="de-DE" sz="2400" dirty="0" err="1"/>
              <a:t>help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unusual</a:t>
            </a:r>
            <a:r>
              <a:rPr lang="de-DE" sz="2400" dirty="0"/>
              <a:t>, </a:t>
            </a:r>
            <a:r>
              <a:rPr lang="de-DE" sz="2400" dirty="0" err="1"/>
              <a:t>complex</a:t>
            </a:r>
            <a:r>
              <a:rPr lang="de-DE" sz="2400" dirty="0"/>
              <a:t>,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under-specified</a:t>
            </a:r>
            <a:r>
              <a:rPr lang="de-DE" sz="2400" dirty="0"/>
              <a:t> </a:t>
            </a:r>
            <a:r>
              <a:rPr lang="de-DE" sz="2400" dirty="0" err="1"/>
              <a:t>tasks</a:t>
            </a:r>
            <a:r>
              <a:rPr lang="de-DE" sz="2600" dirty="0"/>
              <a:t>:</a:t>
            </a:r>
          </a:p>
          <a:p>
            <a:pPr marL="0" indent="0">
              <a:buNone/>
            </a:pPr>
            <a:r>
              <a:rPr lang="de-DE" sz="2600" dirty="0" err="1"/>
              <a:t>Convert</a:t>
            </a:r>
            <a:r>
              <a:rPr lang="de-DE" sz="2600" dirty="0"/>
              <a:t> </a:t>
            </a:r>
            <a:r>
              <a:rPr lang="de-DE" sz="2600" dirty="0" err="1"/>
              <a:t>these</a:t>
            </a:r>
            <a:r>
              <a:rPr lang="de-DE" sz="2600" dirty="0"/>
              <a:t> </a:t>
            </a:r>
            <a:r>
              <a:rPr lang="de-DE" sz="2600" dirty="0" err="1"/>
              <a:t>temperatures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Celsius </a:t>
            </a:r>
            <a:r>
              <a:rPr lang="de-DE" sz="2600" dirty="0" err="1"/>
              <a:t>to</a:t>
            </a:r>
            <a:r>
              <a:rPr lang="de-DE" sz="2600" dirty="0"/>
              <a:t> Fahrenheit:  </a:t>
            </a:r>
          </a:p>
          <a:p>
            <a:pPr marL="0" indent="0">
              <a:buNone/>
            </a:pPr>
            <a:r>
              <a:rPr lang="de-DE" sz="2600" dirty="0"/>
              <a:t>C: 0 → F: 32  </a:t>
            </a:r>
          </a:p>
          <a:p>
            <a:pPr marL="0" indent="0">
              <a:buNone/>
            </a:pPr>
            <a:r>
              <a:rPr lang="de-DE" sz="2600" dirty="0"/>
              <a:t>C: 10 → F: 50  </a:t>
            </a:r>
          </a:p>
          <a:p>
            <a:pPr marL="0" indent="0">
              <a:buNone/>
            </a:pPr>
            <a:r>
              <a:rPr lang="de-DE" sz="2600" dirty="0"/>
              <a:t>C: 20 → F: 68  </a:t>
            </a:r>
          </a:p>
          <a:p>
            <a:pPr marL="0" indent="0">
              <a:buNone/>
            </a:pPr>
            <a:r>
              <a:rPr lang="de-DE" sz="2600" dirty="0" err="1"/>
              <a:t>Now</a:t>
            </a:r>
            <a:r>
              <a:rPr lang="de-DE" sz="2600" dirty="0"/>
              <a:t> </a:t>
            </a:r>
            <a:r>
              <a:rPr lang="de-DE" sz="2600" dirty="0" err="1"/>
              <a:t>continue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:  </a:t>
            </a:r>
          </a:p>
          <a:p>
            <a:pPr marL="0" indent="0">
              <a:buNone/>
            </a:pPr>
            <a:r>
              <a:rPr lang="de-DE" sz="2600" dirty="0"/>
              <a:t>C: 25, 30, 35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13E4A9-39F3-83A4-C573-8464A844E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8738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1D09A-1C84-0324-9185-2E4835047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ABC2AD-A426-14B9-2B2D-B82C94AC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Subtlety</a:t>
            </a:r>
            <a:r>
              <a:rPr lang="de-DE" dirty="0"/>
              <a:t>: </a:t>
            </a:r>
            <a:r>
              <a:rPr lang="de-DE" dirty="0" err="1"/>
              <a:t>Formatting</a:t>
            </a:r>
            <a:r>
              <a:rPr lang="de-DE" dirty="0"/>
              <a:t> &amp; </a:t>
            </a:r>
            <a:r>
              <a:rPr lang="de-DE" dirty="0" err="1"/>
              <a:t>Abstraction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F91A4DAF-92FC-887F-698F-920CAA5773E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minimum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examples</a:t>
                </a:r>
                <a:r>
                  <a:rPr lang="de-DE" sz="2400" dirty="0"/>
                  <a:t>: </a:t>
                </a:r>
                <a:r>
                  <a:rPr lang="de-DE" sz="2400" dirty="0" err="1"/>
                  <a:t>enforce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formatting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patterns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small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models</a:t>
                </a:r>
                <a:r>
                  <a:rPr lang="de-DE" sz="2400" dirty="0"/>
                  <a:t>)</a:t>
                </a:r>
              </a:p>
              <a:p>
                <a:pPr marL="0" indent="0" algn="ctr">
                  <a:buNone/>
                </a:pPr>
                <a:r>
                  <a:rPr lang="de-DE" sz="2400" dirty="0"/>
                  <a:t>C: 25 → F: 666</a:t>
                </a:r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/>
                  <a:t>maximum: </a:t>
                </a:r>
                <a:r>
                  <a:rPr lang="de-DE" sz="2400" dirty="0" err="1"/>
                  <a:t>approximate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transformation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rule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behind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examples</a:t>
                </a:r>
                <a:r>
                  <a:rPr lang="de-DE" sz="2400" dirty="0"/>
                  <a:t> (large </a:t>
                </a:r>
                <a:r>
                  <a:rPr lang="de-DE" sz="2400" dirty="0" err="1"/>
                  <a:t>models</a:t>
                </a:r>
                <a:r>
                  <a:rPr lang="de-DE" sz="2400" dirty="0"/>
                  <a:t>)</a:t>
                </a:r>
              </a:p>
              <a:p>
                <a:pPr marL="0" indent="0" algn="ctr">
                  <a:buNone/>
                </a:pPr>
                <a:r>
                  <a:rPr lang="de-DE" sz="2400" dirty="0"/>
                  <a:t>C: 25 → F: 77</a:t>
                </a:r>
              </a:p>
              <a:p>
                <a:pPr marL="0" indent="0">
                  <a:buNone/>
                </a:pPr>
                <a:r>
                  <a:rPr lang="de-DE" sz="2400" dirty="0"/>
                  <a:t>But not </a:t>
                </a:r>
                <a:r>
                  <a:rPr lang="de-DE" sz="2400" dirty="0" err="1"/>
                  <a:t>even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largest</a:t>
                </a:r>
                <a:r>
                  <a:rPr lang="de-DE" sz="2400" dirty="0"/>
                  <a:t> LLMs </a:t>
                </a:r>
                <a:r>
                  <a:rPr lang="de-DE" sz="2400" dirty="0" err="1"/>
                  <a:t>actually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derive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∙1.8+32</m:t>
                    </m:r>
                  </m:oMath>
                </a14:m>
                <a:r>
                  <a:rPr lang="de-DE" sz="2400" dirty="0">
                    <a:sym typeface="Wingdings" pitchFamily="2" charset="2"/>
                  </a:rPr>
                  <a:t>.</a:t>
                </a:r>
              </a:p>
              <a:p>
                <a:pPr marL="0" indent="0">
                  <a:buNone/>
                </a:pPr>
                <a:r>
                  <a:rPr lang="de-DE" sz="2400" dirty="0"/>
                  <a:t>instead: </a:t>
                </a:r>
                <a:r>
                  <a:rPr lang="de-DE" sz="2400" dirty="0" err="1"/>
                  <a:t>interpolation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from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similar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training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cases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memorized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model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weights</a:t>
                </a:r>
                <a:r>
                  <a:rPr lang="de-DE" sz="2400" dirty="0"/>
                  <a:t> (not </a:t>
                </a:r>
                <a:r>
                  <a:rPr lang="de-DE" sz="2400" dirty="0" err="1"/>
                  <a:t>directly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interpolating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numerical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values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its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vector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representations</a:t>
                </a:r>
                <a:r>
                  <a:rPr lang="de-DE" sz="2400" dirty="0"/>
                  <a:t>)</a:t>
                </a: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looks</a:t>
                </a:r>
                <a:r>
                  <a:rPr lang="de-DE" sz="2400" dirty="0"/>
                  <a:t> like </a:t>
                </a:r>
                <a:r>
                  <a:rPr lang="de-DE" sz="2400" dirty="0" err="1"/>
                  <a:t>reasoning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is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just </a:t>
                </a:r>
                <a:r>
                  <a:rPr lang="de-DE" sz="2400" dirty="0" err="1"/>
                  <a:t>probabilistic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pattern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completion</a:t>
                </a: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>
                    <a:sym typeface="Wingdings" pitchFamily="2" charset="2"/>
                  </a:rPr>
                  <a:t>no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algorithmic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guarantee</a:t>
                </a:r>
                <a:r>
                  <a:rPr lang="de-DE" sz="2400" dirty="0">
                    <a:sym typeface="Wingdings" pitchFamily="2" charset="2"/>
                  </a:rPr>
                  <a:t> (</a:t>
                </a:r>
                <a:r>
                  <a:rPr lang="de-DE" sz="2400" dirty="0" err="1">
                    <a:sym typeface="Wingdings" pitchFamily="2" charset="2"/>
                  </a:rPr>
                  <a:t>typically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breaks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for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unusual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inputs</a:t>
                </a:r>
                <a:r>
                  <a:rPr lang="de-DE" sz="2400" dirty="0">
                    <a:sym typeface="Wingdings" pitchFamily="2" charset="2"/>
                  </a:rPr>
                  <a:t>)</a:t>
                </a:r>
                <a:endParaRPr lang="de-DE" sz="2400" dirty="0"/>
              </a:p>
            </p:txBody>
          </p:sp>
        </mc:Choice>
        <mc:Fallback xmlns="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F91A4DAF-92FC-887F-698F-920CAA5773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D89167-2885-A812-CC4E-6B6A9F27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72</a:t>
            </a:fld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DF028D-DB54-0FFE-11ED-063E5A1B5563}"/>
              </a:ext>
            </a:extLst>
          </p:cNvPr>
          <p:cNvSpPr txBox="1"/>
          <p:nvPr/>
        </p:nvSpPr>
        <p:spPr>
          <a:xfrm>
            <a:off x="3577427" y="6308209"/>
            <a:ext cx="5033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modern </a:t>
            </a:r>
            <a:r>
              <a:rPr lang="de-DE" dirty="0" err="1"/>
              <a:t>reasoning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: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129049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8553A29-FCA0-1607-F335-BB9C0771F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Structured Design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F4969D2-87D9-7BDA-B432-D53B78DAE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So, </a:t>
            </a:r>
            <a:r>
              <a:rPr lang="de-DE" dirty="0" err="1"/>
              <a:t>prompts</a:t>
            </a:r>
            <a:r>
              <a:rPr lang="de-DE" dirty="0"/>
              <a:t> </a:t>
            </a:r>
            <a:r>
              <a:rPr lang="de-DE" dirty="0" err="1"/>
              <a:t>aren’t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—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designable</a:t>
            </a:r>
            <a:r>
              <a:rPr lang="de-DE" dirty="0"/>
              <a:t> </a:t>
            </a:r>
            <a:r>
              <a:rPr lang="de-DE" dirty="0" err="1"/>
              <a:t>components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different </a:t>
            </a:r>
            <a:r>
              <a:rPr lang="de-DE" dirty="0" err="1"/>
              <a:t>tasks</a:t>
            </a:r>
            <a:r>
              <a:rPr lang="de-DE" dirty="0"/>
              <a:t> </a:t>
            </a:r>
            <a:r>
              <a:rPr lang="de-DE" dirty="0" err="1"/>
              <a:t>emphasize</a:t>
            </a:r>
            <a:r>
              <a:rPr lang="de-DE" dirty="0"/>
              <a:t> different </a:t>
            </a:r>
            <a:r>
              <a:rPr lang="de-DE" dirty="0" err="1"/>
              <a:t>sections</a:t>
            </a:r>
            <a:r>
              <a:rPr lang="de-DE" dirty="0"/>
              <a:t>:</a:t>
            </a:r>
          </a:p>
          <a:p>
            <a:r>
              <a:rPr lang="de-DE" dirty="0" err="1"/>
              <a:t>creative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/</a:t>
            </a:r>
            <a:r>
              <a:rPr lang="de-DE" dirty="0" err="1"/>
              <a:t>context</a:t>
            </a:r>
            <a:endParaRPr lang="de-DE" dirty="0"/>
          </a:p>
          <a:p>
            <a:r>
              <a:rPr lang="de-DE" dirty="0"/>
              <a:t>(</a:t>
            </a:r>
            <a:r>
              <a:rPr lang="de-DE" dirty="0" err="1"/>
              <a:t>approximate</a:t>
            </a:r>
            <a:r>
              <a:rPr lang="de-DE" dirty="0"/>
              <a:t>) </a:t>
            </a:r>
            <a:r>
              <a:rPr lang="de-DE" dirty="0" err="1"/>
              <a:t>reasoning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examples</a:t>
            </a:r>
            <a:endParaRPr lang="de-DE" dirty="0"/>
          </a:p>
          <a:p>
            <a:r>
              <a:rPr lang="de-DE" dirty="0" err="1"/>
              <a:t>structured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A425DFF-B163-C70C-5368-352AFC76D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13427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02D194A-D5F9-8952-B5C1-7922E3D42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320" y="365125"/>
            <a:ext cx="4168098" cy="635635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9A9A132-611C-2C48-0686-BE6A323C8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Interfaces </a:t>
            </a:r>
            <a:r>
              <a:rPr lang="de-DE" dirty="0" err="1"/>
              <a:t>to</a:t>
            </a:r>
            <a:r>
              <a:rPr lang="de-DE" dirty="0"/>
              <a:t> Chatbots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31785D-4CE0-4477-46D9-23D042F43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8271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dirty="0"/>
              <a:t>UI</a:t>
            </a:r>
          </a:p>
          <a:p>
            <a:r>
              <a:rPr lang="de-DE" sz="2400" dirty="0"/>
              <a:t>web/mobile </a:t>
            </a:r>
            <a:r>
              <a:rPr lang="de-DE" sz="2400" dirty="0" err="1"/>
              <a:t>apps</a:t>
            </a:r>
            <a:endParaRPr lang="de-DE" sz="2400" dirty="0"/>
          </a:p>
          <a:p>
            <a:r>
              <a:rPr lang="de-DE" sz="2400" dirty="0" err="1"/>
              <a:t>messaging</a:t>
            </a:r>
            <a:r>
              <a:rPr lang="de-DE" sz="2400" dirty="0"/>
              <a:t> </a:t>
            </a:r>
            <a:r>
              <a:rPr lang="de-DE" sz="2400" dirty="0" err="1"/>
              <a:t>platforms</a:t>
            </a:r>
            <a:r>
              <a:rPr lang="de-DE" sz="2400" dirty="0"/>
              <a:t> (Teams, WhatsApp, …)</a:t>
            </a:r>
          </a:p>
          <a:p>
            <a:r>
              <a:rPr lang="de-DE" sz="2400" dirty="0" err="1"/>
              <a:t>voice</a:t>
            </a:r>
            <a:r>
              <a:rPr lang="de-DE" sz="2400" dirty="0"/>
              <a:t> </a:t>
            </a:r>
            <a:r>
              <a:rPr lang="de-DE" sz="2400" dirty="0" err="1"/>
              <a:t>interfaces</a:t>
            </a:r>
            <a:r>
              <a:rPr lang="de-DE" sz="2400" dirty="0"/>
              <a:t> (Alexa, Siri, …)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API (</a:t>
            </a:r>
            <a:r>
              <a:rPr lang="de-DE" sz="2400" dirty="0" err="1"/>
              <a:t>typically</a:t>
            </a:r>
            <a:r>
              <a:rPr lang="de-DE" sz="2400" dirty="0"/>
              <a:t> REST / HTTP </a:t>
            </a:r>
            <a:r>
              <a:rPr lang="de-DE" sz="2400" dirty="0" err="1"/>
              <a:t>endpoints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OpenAI’s</a:t>
            </a:r>
            <a:r>
              <a:rPr lang="de-DE" sz="2400" dirty="0"/>
              <a:t> </a:t>
            </a:r>
            <a:r>
              <a:rPr lang="de-DE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completions</a:t>
            </a:r>
            <a:endParaRPr lang="de-DE" sz="2400" dirty="0"/>
          </a:p>
          <a:p>
            <a:r>
              <a:rPr lang="de-DE" sz="2400" dirty="0"/>
              <a:t>send </a:t>
            </a:r>
            <a:r>
              <a:rPr lang="de-DE" sz="2400" dirty="0" err="1"/>
              <a:t>structured</a:t>
            </a:r>
            <a:r>
              <a:rPr lang="de-DE" sz="2400" dirty="0"/>
              <a:t> </a:t>
            </a:r>
            <a:r>
              <a:rPr lang="de-DE" sz="2400" dirty="0" err="1"/>
              <a:t>request</a:t>
            </a:r>
            <a:r>
              <a:rPr lang="de-DE" sz="2400" dirty="0"/>
              <a:t> (</a:t>
            </a:r>
            <a:r>
              <a:rPr lang="de-DE" sz="2400" dirty="0" err="1"/>
              <a:t>usually</a:t>
            </a:r>
            <a:r>
              <a:rPr lang="de-DE" sz="2400" dirty="0"/>
              <a:t> JSON) </a:t>
            </a:r>
            <a:r>
              <a:rPr lang="de-DE" sz="2400" dirty="0" err="1"/>
              <a:t>with</a:t>
            </a:r>
            <a:r>
              <a:rPr lang="de-DE" sz="2400" dirty="0"/>
              <a:t> prompt and </a:t>
            </a:r>
            <a:r>
              <a:rPr lang="de-DE" sz="2400" dirty="0" err="1"/>
              <a:t>receive</a:t>
            </a:r>
            <a:r>
              <a:rPr lang="de-DE" sz="2400" dirty="0"/>
              <a:t> </a:t>
            </a:r>
            <a:r>
              <a:rPr lang="de-DE" sz="2400" dirty="0" err="1"/>
              <a:t>structured</a:t>
            </a:r>
            <a:r>
              <a:rPr lang="de-DE" sz="2400" dirty="0"/>
              <a:t> </a:t>
            </a:r>
            <a:r>
              <a:rPr lang="de-DE" sz="2400" dirty="0" err="1"/>
              <a:t>response</a:t>
            </a:r>
            <a:endParaRPr lang="de-DE" sz="2400" dirty="0"/>
          </a:p>
          <a:p>
            <a:r>
              <a:rPr lang="de-DE" sz="2400" dirty="0" err="1"/>
              <a:t>enables</a:t>
            </a:r>
            <a:r>
              <a:rPr lang="de-DE" sz="2400" dirty="0"/>
              <a:t> </a:t>
            </a:r>
            <a:r>
              <a:rPr lang="de-DE" sz="2400" dirty="0" err="1"/>
              <a:t>integration</a:t>
            </a:r>
            <a:r>
              <a:rPr lang="de-DE" sz="2400" dirty="0"/>
              <a:t> </a:t>
            </a:r>
            <a:r>
              <a:rPr lang="de-DE" sz="2400" dirty="0" err="1"/>
              <a:t>into</a:t>
            </a:r>
            <a:r>
              <a:rPr lang="de-DE" sz="2400" dirty="0"/>
              <a:t> </a:t>
            </a:r>
            <a:r>
              <a:rPr lang="de-DE" sz="2400" dirty="0" err="1"/>
              <a:t>apps</a:t>
            </a:r>
            <a:r>
              <a:rPr lang="de-DE" sz="2400" dirty="0"/>
              <a:t>, </a:t>
            </a:r>
            <a:r>
              <a:rPr lang="de-DE" sz="2400" dirty="0" err="1"/>
              <a:t>websites</a:t>
            </a:r>
            <a:r>
              <a:rPr lang="de-DE" sz="2400" dirty="0"/>
              <a:t>, backend </a:t>
            </a:r>
            <a:r>
              <a:rPr lang="de-DE" sz="2400" dirty="0" err="1"/>
              <a:t>services</a:t>
            </a:r>
            <a:endParaRPr lang="de-DE" sz="2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99A450-2C56-137C-2522-87BC060F0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92507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7318C8-73B9-EC43-542B-973C6D5D7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Chain-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Prompting</a:t>
            </a:r>
            <a:r>
              <a:rPr lang="de-DE" dirty="0"/>
              <a:t> (</a:t>
            </a:r>
            <a:r>
              <a:rPr lang="de-DE" dirty="0">
                <a:hlinkClick r:id="rId2"/>
              </a:rPr>
              <a:t>CoT</a:t>
            </a:r>
            <a:r>
              <a:rPr lang="de-DE" dirty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423DBD-2794-C31A-80DB-8E96FCD1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7573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explicitly</a:t>
            </a:r>
            <a:r>
              <a:rPr lang="de-DE" sz="2600" dirty="0"/>
              <a:t> </a:t>
            </a:r>
            <a:r>
              <a:rPr lang="de-DE" sz="2600" dirty="0" err="1"/>
              <a:t>ask</a:t>
            </a:r>
            <a:r>
              <a:rPr lang="de-DE" sz="2600" dirty="0"/>
              <a:t> </a:t>
            </a:r>
            <a:r>
              <a:rPr lang="de-DE" sz="2600" dirty="0" err="1"/>
              <a:t>the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b="1" dirty="0" err="1"/>
              <a:t>reason</a:t>
            </a:r>
            <a:r>
              <a:rPr lang="de-DE" sz="2600" b="1" dirty="0"/>
              <a:t> </a:t>
            </a:r>
            <a:r>
              <a:rPr lang="de-DE" sz="2600" b="1" dirty="0" err="1"/>
              <a:t>step</a:t>
            </a:r>
            <a:r>
              <a:rPr lang="de-DE" sz="2600" b="1" dirty="0"/>
              <a:t> </a:t>
            </a:r>
            <a:r>
              <a:rPr lang="de-DE" sz="2600" b="1" dirty="0" err="1"/>
              <a:t>by</a:t>
            </a:r>
            <a:r>
              <a:rPr lang="de-DE" sz="2600" b="1" dirty="0"/>
              <a:t> </a:t>
            </a:r>
            <a:r>
              <a:rPr lang="de-DE" sz="2600" b="1" dirty="0" err="1"/>
              <a:t>step</a:t>
            </a:r>
            <a:r>
              <a:rPr lang="de-DE" sz="2600" dirty="0"/>
              <a:t> </a:t>
            </a:r>
            <a:r>
              <a:rPr lang="de-DE" sz="2600" dirty="0" err="1"/>
              <a:t>before</a:t>
            </a:r>
            <a:r>
              <a:rPr lang="de-DE" sz="2600" dirty="0"/>
              <a:t> </a:t>
            </a:r>
            <a:r>
              <a:rPr lang="de-DE" sz="2600" dirty="0" err="1"/>
              <a:t>giving</a:t>
            </a:r>
            <a:r>
              <a:rPr lang="de-DE" sz="2600" dirty="0"/>
              <a:t> a final </a:t>
            </a:r>
            <a:r>
              <a:rPr lang="de-DE" sz="2600" dirty="0" err="1"/>
              <a:t>answer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originally</a:t>
            </a:r>
            <a:r>
              <a:rPr lang="de-DE" sz="2600" dirty="0"/>
              <a:t>,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providing</a:t>
            </a:r>
            <a:r>
              <a:rPr lang="de-DE" sz="2600" dirty="0"/>
              <a:t> at least </a:t>
            </a:r>
            <a:r>
              <a:rPr lang="de-DE" sz="2600" dirty="0" err="1"/>
              <a:t>one</a:t>
            </a:r>
            <a:r>
              <a:rPr lang="de-DE" sz="2600" dirty="0"/>
              <a:t> </a:t>
            </a:r>
            <a:r>
              <a:rPr lang="de-DE" sz="2600" dirty="0" err="1"/>
              <a:t>reasoning</a:t>
            </a:r>
            <a:r>
              <a:rPr lang="de-DE" sz="2600" dirty="0"/>
              <a:t> </a:t>
            </a:r>
            <a:r>
              <a:rPr lang="de-DE" sz="2600" dirty="0" err="1"/>
              <a:t>example</a:t>
            </a:r>
            <a:r>
              <a:rPr lang="de-DE" sz="2600" dirty="0"/>
              <a:t>: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F3817CB-7601-B6C0-8EE5-823BC42E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75</a:t>
            </a:fld>
            <a:endParaRPr lang="de-DE"/>
          </a:p>
        </p:txBody>
      </p:sp>
      <p:pic>
        <p:nvPicPr>
          <p:cNvPr id="1026" name="Picture 2" descr="COT">
            <a:extLst>
              <a:ext uri="{FF2B5EF4-FFF2-40B4-BE49-F238E27FC236}">
                <a16:creationId xmlns:a16="http://schemas.microsoft.com/office/drawing/2014/main" id="{BA058EA3-F373-A4E5-9C1D-C6FD77BF5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29" y="2958892"/>
            <a:ext cx="7114628" cy="358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B0EC51F-4322-01DC-3DFE-F8DCBDC15F09}"/>
              </a:ext>
            </a:extLst>
          </p:cNvPr>
          <p:cNvSpPr txBox="1"/>
          <p:nvPr/>
        </p:nvSpPr>
        <p:spPr>
          <a:xfrm>
            <a:off x="7952827" y="3687073"/>
            <a:ext cx="39790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 err="1"/>
              <a:t>makes</a:t>
            </a:r>
            <a:r>
              <a:rPr lang="de-DE" sz="2200" dirty="0"/>
              <a:t> </a:t>
            </a:r>
            <a:r>
              <a:rPr lang="de-DE" sz="2200" dirty="0" err="1"/>
              <a:t>model</a:t>
            </a:r>
            <a:r>
              <a:rPr lang="de-DE" sz="2200" dirty="0"/>
              <a:t> </a:t>
            </a:r>
            <a:r>
              <a:rPr lang="de-DE" sz="2200" dirty="0" err="1"/>
              <a:t>outputs</a:t>
            </a:r>
            <a:r>
              <a:rPr lang="de-DE" sz="2200" dirty="0"/>
              <a:t> </a:t>
            </a:r>
            <a:r>
              <a:rPr lang="de-DE" sz="2200" dirty="0" err="1"/>
              <a:t>more</a:t>
            </a:r>
            <a:r>
              <a:rPr lang="de-DE" sz="2200" dirty="0"/>
              <a:t> </a:t>
            </a:r>
            <a:r>
              <a:rPr lang="de-DE" sz="2200" dirty="0" err="1"/>
              <a:t>legible</a:t>
            </a:r>
            <a:endParaRPr lang="de-DE" sz="2200" dirty="0"/>
          </a:p>
          <a:p>
            <a:endParaRPr lang="de-DE" sz="2200" dirty="0"/>
          </a:p>
          <a:p>
            <a:r>
              <a:rPr lang="de-DE" sz="2200" dirty="0"/>
              <a:t>but </a:t>
            </a:r>
            <a:r>
              <a:rPr lang="de-DE" sz="2200" dirty="0" err="1"/>
              <a:t>no</a:t>
            </a:r>
            <a:r>
              <a:rPr lang="de-DE" sz="2200" dirty="0"/>
              <a:t> genuine </a:t>
            </a:r>
            <a:r>
              <a:rPr lang="de-DE" sz="2200" dirty="0" err="1"/>
              <a:t>interpretability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underlying</a:t>
            </a:r>
            <a:r>
              <a:rPr lang="de-DE" sz="2200" dirty="0"/>
              <a:t> LLM </a:t>
            </a:r>
            <a:r>
              <a:rPr lang="de-DE" sz="2200" dirty="0" err="1"/>
              <a:t>reasoning</a:t>
            </a:r>
            <a:r>
              <a:rPr lang="de-DE" sz="2200" dirty="0"/>
              <a:t> </a:t>
            </a:r>
            <a:r>
              <a:rPr lang="de-DE" sz="2200" dirty="0" err="1"/>
              <a:t>processes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130983642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ECC712-30A4-B09C-D717-DEB5481B0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Zero-Shot </a:t>
            </a:r>
            <a:r>
              <a:rPr lang="de-DE" dirty="0" err="1"/>
              <a:t>CoT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5B29E4-620D-6D7A-31BC-53C45F7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also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examples</a:t>
            </a:r>
            <a:r>
              <a:rPr lang="de-DE" dirty="0"/>
              <a:t>, just </a:t>
            </a:r>
            <a:r>
              <a:rPr lang="de-DE" dirty="0" err="1"/>
              <a:t>through</a:t>
            </a:r>
            <a:r>
              <a:rPr lang="de-DE" dirty="0"/>
              <a:t> clever </a:t>
            </a:r>
            <a:r>
              <a:rPr lang="de-DE" dirty="0" err="1"/>
              <a:t>instructions</a:t>
            </a:r>
            <a:r>
              <a:rPr lang="de-DE" dirty="0"/>
              <a:t> ...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8351A6-FE73-179A-834D-AA5D602E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76</a:t>
            </a:fld>
            <a:endParaRPr lang="de-DE"/>
          </a:p>
        </p:txBody>
      </p:sp>
      <p:pic>
        <p:nvPicPr>
          <p:cNvPr id="2050" name="Picture 2" descr="Zero-shot COT">
            <a:extLst>
              <a:ext uri="{FF2B5EF4-FFF2-40B4-BE49-F238E27FC236}">
                <a16:creationId xmlns:a16="http://schemas.microsoft.com/office/drawing/2014/main" id="{C15186E2-AAF5-E724-C7F5-88DDD8595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469" y="2347819"/>
            <a:ext cx="7937062" cy="427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52A5235A-3651-335C-D181-47F246357F70}"/>
              </a:ext>
            </a:extLst>
          </p:cNvPr>
          <p:cNvSpPr txBox="1"/>
          <p:nvPr/>
        </p:nvSpPr>
        <p:spPr>
          <a:xfrm>
            <a:off x="9982200" y="6492875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47886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51E18BDB-D1F8-24A3-147D-7572292B9C57}"/>
              </a:ext>
            </a:extLst>
          </p:cNvPr>
          <p:cNvSpPr/>
          <p:nvPr/>
        </p:nvSpPr>
        <p:spPr>
          <a:xfrm>
            <a:off x="357352" y="2944989"/>
            <a:ext cx="11466786" cy="156394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Hallucinations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600" dirty="0" err="1"/>
              <a:t>knowledge</a:t>
            </a:r>
            <a:r>
              <a:rPr lang="de-DE" sz="2600" dirty="0"/>
              <a:t> </a:t>
            </a:r>
            <a:r>
              <a:rPr lang="de-DE" sz="2600" dirty="0" err="1"/>
              <a:t>encoded</a:t>
            </a:r>
            <a:r>
              <a:rPr lang="de-DE" sz="2600" dirty="0"/>
              <a:t> </a:t>
            </a:r>
            <a:r>
              <a:rPr lang="de-DE" sz="2600" dirty="0" err="1"/>
              <a:t>implicitly</a:t>
            </a:r>
            <a:r>
              <a:rPr lang="de-DE" sz="2600" dirty="0"/>
              <a:t> in </a:t>
            </a:r>
            <a:r>
              <a:rPr lang="de-DE" sz="2600" dirty="0" err="1"/>
              <a:t>weights</a:t>
            </a:r>
            <a:r>
              <a:rPr lang="de-DE" sz="2600" dirty="0"/>
              <a:t> </a:t>
            </a:r>
            <a:r>
              <a:rPr lang="de-DE" sz="2600" dirty="0" err="1"/>
              <a:t>rather</a:t>
            </a:r>
            <a:r>
              <a:rPr lang="de-DE" sz="2600" dirty="0"/>
              <a:t> </a:t>
            </a:r>
            <a:r>
              <a:rPr lang="de-DE" sz="2600" dirty="0" err="1"/>
              <a:t>than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explicit </a:t>
            </a:r>
            <a:r>
              <a:rPr lang="de-DE" sz="2600" dirty="0" err="1"/>
              <a:t>facts</a:t>
            </a:r>
            <a:endParaRPr lang="en-GB" sz="2600" dirty="0">
              <a:solidFill>
                <a:srgbClr val="212529"/>
              </a:solidFill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212529"/>
                </a:solidFill>
                <a:sym typeface="Wingdings" pitchFamily="2" charset="2"/>
              </a:rPr>
              <a:t> probabilistic pattern completion can produce hallucinated facts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can be mitigated by retrieving the corresponding information from an external knowledge base and pasting it in context</a:t>
            </a:r>
          </a:p>
          <a:p>
            <a:pPr marL="0" indent="0">
              <a:buNone/>
            </a:pPr>
            <a:r>
              <a:rPr lang="en-GB" sz="2600" dirty="0"/>
              <a:t>(prompt engineering </a:t>
            </a:r>
            <a:r>
              <a:rPr lang="en-GB" sz="2600" dirty="0">
                <a:sym typeface="Wingdings" pitchFamily="2" charset="2"/>
              </a:rPr>
              <a:t> context engineering</a:t>
            </a:r>
            <a:r>
              <a:rPr lang="en-GB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77</a:t>
            </a:fld>
            <a:endParaRPr lang="en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DFB9742-025E-F658-2D84-3FC6A99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38" y="3069416"/>
            <a:ext cx="11271123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83995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</a:t>
            </a:r>
            <a:r>
              <a:rPr lang="en-GB" dirty="0">
                <a:hlinkClick r:id="rId2"/>
              </a:rPr>
              <a:t>RAG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78</a:t>
            </a:fld>
            <a:endParaRPr lang="en-DE" dirty="0"/>
          </a:p>
        </p:txBody>
      </p:sp>
      <p:pic>
        <p:nvPicPr>
          <p:cNvPr id="9" name="Grafik 8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7D4BFBD0-5908-E4F1-2226-98B6F9A59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566" y="1690688"/>
            <a:ext cx="7992761" cy="4735132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5732C97-B823-B047-550B-2D4A316A91B0}"/>
              </a:ext>
            </a:extLst>
          </p:cNvPr>
          <p:cNvSpPr txBox="1"/>
          <p:nvPr/>
        </p:nvSpPr>
        <p:spPr>
          <a:xfrm>
            <a:off x="7123205" y="3690395"/>
            <a:ext cx="501624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/>
              <a:t>private </a:t>
            </a:r>
            <a:r>
              <a:rPr lang="de-DE" sz="2200" dirty="0" err="1"/>
              <a:t>data</a:t>
            </a:r>
            <a:r>
              <a:rPr lang="de-DE" sz="2200" dirty="0"/>
              <a:t> (alternative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finetuning</a:t>
            </a:r>
            <a:r>
              <a:rPr lang="de-DE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 err="1"/>
              <a:t>internet</a:t>
            </a:r>
            <a:r>
              <a:rPr lang="de-DE" sz="2200" dirty="0"/>
              <a:t> (</a:t>
            </a:r>
            <a:r>
              <a:rPr lang="de-DE" sz="2200" dirty="0" err="1"/>
              <a:t>browser</a:t>
            </a:r>
            <a:r>
              <a:rPr lang="de-DE" sz="2200" dirty="0"/>
              <a:t> </a:t>
            </a:r>
            <a:r>
              <a:rPr lang="de-DE" sz="2200" dirty="0" err="1"/>
              <a:t>as</a:t>
            </a:r>
            <a:r>
              <a:rPr lang="de-DE" sz="2200" dirty="0"/>
              <a:t> </a:t>
            </a:r>
            <a:r>
              <a:rPr lang="de-DE" sz="2200" dirty="0" err="1"/>
              <a:t>tool</a:t>
            </a:r>
            <a:r>
              <a:rPr lang="de-DE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 err="1"/>
              <a:t>structured</a:t>
            </a:r>
            <a:r>
              <a:rPr lang="de-DE" sz="2200" dirty="0"/>
              <a:t> APIs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1B4E4F17-72E5-5655-78C9-4CB7DFE2CF2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9207062" y="2816772"/>
            <a:ext cx="424266" cy="873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ABD54DB9-8E77-C2F1-75CB-5818AF160F1D}"/>
              </a:ext>
            </a:extLst>
          </p:cNvPr>
          <p:cNvSpPr txBox="1"/>
          <p:nvPr/>
        </p:nvSpPr>
        <p:spPr>
          <a:xfrm>
            <a:off x="838200" y="1582545"/>
            <a:ext cx="2411942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 err="1"/>
              <a:t>vector</a:t>
            </a:r>
            <a:r>
              <a:rPr lang="de-DE" sz="2200" dirty="0"/>
              <a:t> </a:t>
            </a:r>
            <a:r>
              <a:rPr lang="de-DE" sz="2200" dirty="0" err="1"/>
              <a:t>similarity</a:t>
            </a:r>
            <a:endParaRPr lang="de-DE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 err="1"/>
              <a:t>keyword</a:t>
            </a:r>
            <a:endParaRPr lang="de-DE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 dirty="0"/>
              <a:t>hybrid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258FD4F1-069F-F8C8-4A5F-359590684C1B}"/>
              </a:ext>
            </a:extLst>
          </p:cNvPr>
          <p:cNvCxnSpPr/>
          <p:nvPr/>
        </p:nvCxnSpPr>
        <p:spPr>
          <a:xfrm>
            <a:off x="3268717" y="2165131"/>
            <a:ext cx="1587062" cy="3048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0DBE0ADB-E83B-6515-D96A-B308063FC9E2}"/>
              </a:ext>
            </a:extLst>
          </p:cNvPr>
          <p:cNvSpPr txBox="1"/>
          <p:nvPr/>
        </p:nvSpPr>
        <p:spPr>
          <a:xfrm>
            <a:off x="7841963" y="4797980"/>
            <a:ext cx="4350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typically</a:t>
            </a:r>
            <a:r>
              <a:rPr lang="de-DE" dirty="0"/>
              <a:t>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wasn‘t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on</a:t>
            </a:r>
          </a:p>
        </p:txBody>
      </p:sp>
    </p:spTree>
    <p:extLst>
      <p:ext uri="{BB962C8B-B14F-4D97-AF65-F5344CB8AC3E}">
        <p14:creationId xmlns:p14="http://schemas.microsoft.com/office/powerpoint/2010/main" val="14008636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072146-2187-D889-C620-00826A6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79</a:t>
            </a:fld>
            <a:endParaRPr lang="de-DE"/>
          </a:p>
        </p:txBody>
      </p:sp>
      <p:pic>
        <p:nvPicPr>
          <p:cNvPr id="6" name="Grafik 5" descr="Ein Bild, das Text, Screenshot, Schrift, parallel enthält.&#10;&#10;KI-generierte Inhalte können fehlerhaft sein.">
            <a:extLst>
              <a:ext uri="{FF2B5EF4-FFF2-40B4-BE49-F238E27FC236}">
                <a16:creationId xmlns:a16="http://schemas.microsoft.com/office/drawing/2014/main" id="{47D227A8-0208-97A5-8970-75E44555F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10" y="480102"/>
            <a:ext cx="10037380" cy="5897795"/>
          </a:xfrm>
          <a:prstGeom prst="rect">
            <a:avLst/>
          </a:prstGeom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DDC497ED-6CF5-F21F-D75A-6EE1CEA1C93E}"/>
              </a:ext>
            </a:extLst>
          </p:cNvPr>
          <p:cNvSpPr txBox="1"/>
          <p:nvPr/>
        </p:nvSpPr>
        <p:spPr>
          <a:xfrm>
            <a:off x="9414416" y="6377897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1579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EAF4834-D48F-30BD-B7BD-6D1C8BB7B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966" y="1616059"/>
            <a:ext cx="3478368" cy="44312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8C4039-281D-2BFB-1EB5-78E5C176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Thoughts on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8A17F-04FB-8B0E-21BD-1215D71F7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6373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can be implemented as</a:t>
            </a:r>
          </a:p>
          <a:p>
            <a:r>
              <a:rPr lang="en-GB" dirty="0"/>
              <a:t>neural network with single hidden layer (linear activation)</a:t>
            </a:r>
          </a:p>
          <a:p>
            <a:r>
              <a:rPr lang="en-GB" dirty="0"/>
              <a:t>using, e.g., bag-of-words approach (predict masked word from its surroundings)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not context-aware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393AC2-C79F-9D9E-C030-61840BD6C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3B65E1-D590-E37B-3624-CBA23E33CA48}"/>
              </a:ext>
            </a:extLst>
          </p:cNvPr>
          <p:cNvSpPr txBox="1"/>
          <p:nvPr/>
        </p:nvSpPr>
        <p:spPr>
          <a:xfrm>
            <a:off x="11368333" y="400129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B9BD6-05E9-421F-4660-CE1345F48035}"/>
              </a:ext>
            </a:extLst>
          </p:cNvPr>
          <p:cNvSpPr txBox="1"/>
          <p:nvPr/>
        </p:nvSpPr>
        <p:spPr>
          <a:xfrm>
            <a:off x="6646332" y="6075144"/>
            <a:ext cx="1964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one-hot vectors of context words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08376B-AB07-ECE3-8C21-4097C8F64752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7628466" y="5655733"/>
            <a:ext cx="381001" cy="419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9281BD4-8C93-E5BC-E195-FDD5E5C489CA}"/>
              </a:ext>
            </a:extLst>
          </p:cNvPr>
          <p:cNvSpPr txBox="1"/>
          <p:nvPr/>
        </p:nvSpPr>
        <p:spPr>
          <a:xfrm>
            <a:off x="10715243" y="4853597"/>
            <a:ext cx="1306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softmax</a:t>
            </a:r>
            <a:r>
              <a:rPr lang="en-GB" dirty="0"/>
              <a:t> of target word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FDD41C-CD1B-63B2-99D7-A6764CE19698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10715243" y="4124404"/>
            <a:ext cx="653091" cy="729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5884ADB-C5CE-29E2-CE1D-1FAA448FD3FF}"/>
              </a:ext>
            </a:extLst>
          </p:cNvPr>
          <p:cNvSpPr txBox="1"/>
          <p:nvPr/>
        </p:nvSpPr>
        <p:spPr>
          <a:xfrm>
            <a:off x="9334560" y="5639271"/>
            <a:ext cx="268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word vector (embedding) by multiplication with one-hot vector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CEA6DE-B419-D56C-BF26-78258AD71687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9892937" y="3910149"/>
            <a:ext cx="785055" cy="172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82FCEC5-761E-2A43-AF2F-861B5E08B81F}"/>
              </a:ext>
            </a:extLst>
          </p:cNvPr>
          <p:cNvSpPr txBox="1"/>
          <p:nvPr/>
        </p:nvSpPr>
        <p:spPr>
          <a:xfrm>
            <a:off x="9702800" y="1825625"/>
            <a:ext cx="8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CBOW:</a:t>
            </a:r>
          </a:p>
        </p:txBody>
      </p:sp>
    </p:spTree>
    <p:extLst>
      <p:ext uri="{BB962C8B-B14F-4D97-AF65-F5344CB8AC3E}">
        <p14:creationId xmlns:p14="http://schemas.microsoft.com/office/powerpoint/2010/main" val="279265321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F8F20B-EF7A-1E91-35DD-498683128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Embeddings</a:t>
            </a:r>
            <a:r>
              <a:rPr lang="de-DE" dirty="0"/>
              <a:t> &amp; Vector </a:t>
            </a:r>
            <a:r>
              <a:rPr lang="de-DE" dirty="0" err="1"/>
              <a:t>Similarity</a:t>
            </a:r>
            <a:r>
              <a:rPr lang="de-DE" dirty="0"/>
              <a:t> Search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A05F149-C1C4-A36B-FDC2-69CFCC3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de-DE" dirty="0"/>
              <a:t>RAG </a:t>
            </a:r>
            <a:r>
              <a:rPr lang="de-DE" dirty="0" err="1"/>
              <a:t>approach</a:t>
            </a:r>
            <a:r>
              <a:rPr lang="de-DE" dirty="0"/>
              <a:t>:</a:t>
            </a:r>
          </a:p>
          <a:p>
            <a:r>
              <a:rPr lang="de-DE" dirty="0" err="1"/>
              <a:t>embed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documents</a:t>
            </a:r>
            <a:r>
              <a:rPr lang="de-DE" dirty="0"/>
              <a:t> (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passages</a:t>
            </a:r>
            <a:r>
              <a:rPr lang="de-DE" dirty="0"/>
              <a:t>)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 (</a:t>
            </a: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databases</a:t>
            </a:r>
            <a:r>
              <a:rPr lang="de-DE" dirty="0"/>
              <a:t> like FAISS, </a:t>
            </a:r>
            <a:r>
              <a:rPr lang="de-DE" dirty="0" err="1"/>
              <a:t>Pinecone</a:t>
            </a:r>
            <a:r>
              <a:rPr lang="de-DE" dirty="0"/>
              <a:t>, </a:t>
            </a:r>
            <a:r>
              <a:rPr lang="de-DE" dirty="0" err="1"/>
              <a:t>Weaviate</a:t>
            </a:r>
            <a:r>
              <a:rPr lang="de-DE" dirty="0"/>
              <a:t>, etc.)</a:t>
            </a:r>
          </a:p>
          <a:p>
            <a:r>
              <a:rPr lang="de-DE" dirty="0" err="1"/>
              <a:t>embed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space</a:t>
            </a:r>
            <a:endParaRPr lang="de-DE" dirty="0"/>
          </a:p>
          <a:p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(like </a:t>
            </a:r>
            <a:r>
              <a:rPr lang="de-DE" dirty="0" err="1"/>
              <a:t>cosine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dot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)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retrieve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relevant </a:t>
            </a:r>
            <a:r>
              <a:rPr lang="de-DE" dirty="0" err="1"/>
              <a:t>documents</a:t>
            </a:r>
            <a:endParaRPr lang="de-DE" dirty="0"/>
          </a:p>
          <a:p>
            <a:r>
              <a:rPr lang="de-DE" dirty="0" err="1"/>
              <a:t>feed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retrieved</a:t>
            </a:r>
            <a:r>
              <a:rPr lang="de-DE" dirty="0"/>
              <a:t> </a:t>
            </a:r>
            <a:r>
              <a:rPr lang="de-DE" dirty="0" err="1"/>
              <a:t>documents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LLM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an </a:t>
            </a:r>
            <a:r>
              <a:rPr lang="de-DE" dirty="0" err="1"/>
              <a:t>answer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generally</a:t>
            </a:r>
            <a:r>
              <a:rPr lang="de-DE" dirty="0"/>
              <a:t> </a:t>
            </a:r>
            <a:r>
              <a:rPr lang="de-DE" dirty="0" err="1"/>
              <a:t>don’t</a:t>
            </a:r>
            <a:r>
              <a:rPr lang="de-DE" dirty="0"/>
              <a:t> </a:t>
            </a:r>
            <a:r>
              <a:rPr lang="de-DE" dirty="0" err="1"/>
              <a:t>embed</a:t>
            </a:r>
            <a:r>
              <a:rPr lang="de-DE" dirty="0"/>
              <a:t> </a:t>
            </a:r>
            <a:r>
              <a:rPr lang="de-DE" dirty="0" err="1"/>
              <a:t>word-by-word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sentence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embeddings</a:t>
            </a:r>
            <a:endParaRPr lang="de-DE" dirty="0">
              <a:sym typeface="Wingdings" pitchFamily="2" charset="2"/>
            </a:endParaRPr>
          </a:p>
          <a:p>
            <a:r>
              <a:rPr lang="de-DE" dirty="0" err="1">
                <a:sym typeface="Wingdings" pitchFamily="2" charset="2"/>
              </a:rPr>
              <a:t>idea</a:t>
            </a:r>
            <a:r>
              <a:rPr lang="de-DE" dirty="0">
                <a:sym typeface="Wingdings" pitchFamily="2" charset="2"/>
              </a:rPr>
              <a:t>: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pooling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contextual</a:t>
            </a:r>
            <a:r>
              <a:rPr lang="de-DE" dirty="0"/>
              <a:t> </a:t>
            </a:r>
            <a:r>
              <a:rPr lang="de-DE" dirty="0" err="1"/>
              <a:t>token</a:t>
            </a:r>
            <a:r>
              <a:rPr lang="de-DE" dirty="0"/>
              <a:t> </a:t>
            </a:r>
            <a:r>
              <a:rPr lang="de-DE" dirty="0" err="1"/>
              <a:t>embeddings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transformer</a:t>
            </a:r>
            <a:endParaRPr lang="de-DE" dirty="0"/>
          </a:p>
          <a:p>
            <a:r>
              <a:rPr lang="de-DE" dirty="0" err="1"/>
              <a:t>better</a:t>
            </a:r>
            <a:r>
              <a:rPr lang="de-DE" dirty="0"/>
              <a:t>: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specifically</a:t>
            </a:r>
            <a:r>
              <a:rPr lang="de-DE" dirty="0"/>
              <a:t> </a:t>
            </a:r>
            <a:r>
              <a:rPr lang="de-DE" dirty="0" err="1"/>
              <a:t>finetuned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(e.g., </a:t>
            </a:r>
            <a:r>
              <a:rPr lang="de-DE" dirty="0">
                <a:hlinkClick r:id="rId2"/>
              </a:rPr>
              <a:t>SBERT</a:t>
            </a:r>
            <a:r>
              <a:rPr lang="de-DE" dirty="0"/>
              <a:t>)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D3F1F46-D025-8153-DDCB-64A4D392F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20771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59836D-B02A-6E68-B59E-4FDEAFE1D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sentence-transformers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7BB2B0-151E-F49A-CA96-1FD85BDD0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81</a:t>
            </a:fld>
            <a:endParaRPr lang="de-DE"/>
          </a:p>
        </p:txBody>
      </p:sp>
      <p:pic>
        <p:nvPicPr>
          <p:cNvPr id="11" name="Grafik 10" descr="Ein Bild, das Text, Schrift, Screenshot enthält.&#10;&#10;KI-generierte Inhalte können fehlerhaft sein.">
            <a:extLst>
              <a:ext uri="{FF2B5EF4-FFF2-40B4-BE49-F238E27FC236}">
                <a16:creationId xmlns:a16="http://schemas.microsoft.com/office/drawing/2014/main" id="{440F4515-E762-FC02-A340-523F3EAA8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90" y="2322074"/>
            <a:ext cx="11160419" cy="30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339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33482-1D73-9C1F-9322-CC9277D4D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Prompting</a:t>
            </a:r>
            <a:r>
              <a:rPr lang="de-DE" dirty="0"/>
              <a:t> </a:t>
            </a:r>
            <a:r>
              <a:rPr lang="de-DE" dirty="0" err="1"/>
              <a:t>Techniques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FB2620-B248-BF07-BF71-C32F7502B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600" dirty="0">
                <a:hlinkClick r:id="rId2"/>
              </a:rPr>
              <a:t>self-consistency</a:t>
            </a:r>
            <a:r>
              <a:rPr lang="de-DE" sz="2600" dirty="0"/>
              <a:t>: </a:t>
            </a:r>
            <a:r>
              <a:rPr lang="de-DE" sz="2600" dirty="0" err="1"/>
              <a:t>aggregation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multiple </a:t>
            </a:r>
            <a:r>
              <a:rPr lang="de-DE" sz="2600" dirty="0" err="1"/>
              <a:t>sampled</a:t>
            </a:r>
            <a:r>
              <a:rPr lang="de-DE" sz="2600" dirty="0"/>
              <a:t> </a:t>
            </a:r>
            <a:r>
              <a:rPr lang="de-DE" sz="2600" dirty="0" err="1"/>
              <a:t>CoT</a:t>
            </a:r>
            <a:r>
              <a:rPr lang="de-DE" sz="2600" dirty="0"/>
              <a:t> </a:t>
            </a:r>
            <a:r>
              <a:rPr lang="de-DE" sz="2600" dirty="0" err="1"/>
              <a:t>reasoning</a:t>
            </a:r>
            <a:r>
              <a:rPr lang="de-DE" sz="2600" dirty="0"/>
              <a:t> </a:t>
            </a:r>
            <a:r>
              <a:rPr lang="de-DE" sz="2600" dirty="0" err="1"/>
              <a:t>paths</a:t>
            </a:r>
            <a:endParaRPr lang="de-DE" sz="2600" dirty="0"/>
          </a:p>
          <a:p>
            <a:r>
              <a:rPr lang="de-DE" sz="2600" dirty="0">
                <a:hlinkClick r:id="rId3"/>
              </a:rPr>
              <a:t>meta-prompts</a:t>
            </a:r>
            <a:r>
              <a:rPr lang="de-DE" sz="2600" dirty="0"/>
              <a:t> / prompt </a:t>
            </a:r>
            <a:r>
              <a:rPr lang="de-DE" sz="2600" dirty="0" err="1"/>
              <a:t>templates</a:t>
            </a:r>
            <a:r>
              <a:rPr lang="de-DE" sz="2600" dirty="0"/>
              <a:t>: </a:t>
            </a:r>
            <a:r>
              <a:rPr lang="de-DE" sz="2600" dirty="0" err="1"/>
              <a:t>using</a:t>
            </a:r>
            <a:r>
              <a:rPr lang="de-DE" sz="2600" dirty="0"/>
              <a:t> </a:t>
            </a:r>
            <a:r>
              <a:rPr lang="de-DE" sz="2600" dirty="0" err="1"/>
              <a:t>one</a:t>
            </a:r>
            <a:r>
              <a:rPr lang="de-DE" sz="2600" dirty="0"/>
              <a:t> prompt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generate</a:t>
            </a:r>
            <a:r>
              <a:rPr lang="de-DE" sz="2600" dirty="0"/>
              <a:t> </a:t>
            </a:r>
            <a:r>
              <a:rPr lang="de-DE" sz="2600" dirty="0" err="1"/>
              <a:t>another</a:t>
            </a:r>
            <a:endParaRPr lang="de-DE" sz="2600" dirty="0"/>
          </a:p>
          <a:p>
            <a:r>
              <a:rPr lang="de-DE" sz="2600" dirty="0"/>
              <a:t>prompt </a:t>
            </a:r>
            <a:r>
              <a:rPr lang="de-DE" sz="2600" dirty="0" err="1"/>
              <a:t>chaining</a:t>
            </a:r>
            <a:r>
              <a:rPr lang="de-DE" sz="2600" dirty="0"/>
              <a:t>: e.g., 1: </a:t>
            </a:r>
            <a:r>
              <a:rPr lang="de-DE" sz="2600" dirty="0" err="1"/>
              <a:t>extract</a:t>
            </a:r>
            <a:r>
              <a:rPr lang="de-DE" sz="2600" dirty="0"/>
              <a:t> </a:t>
            </a:r>
            <a:r>
              <a:rPr lang="de-DE" sz="2600" dirty="0" err="1"/>
              <a:t>facts</a:t>
            </a:r>
            <a:r>
              <a:rPr lang="de-DE" sz="2600" dirty="0"/>
              <a:t> → 2: </a:t>
            </a:r>
            <a:r>
              <a:rPr lang="de-DE" sz="2600" dirty="0" err="1"/>
              <a:t>summarize</a:t>
            </a:r>
            <a:r>
              <a:rPr lang="de-DE" sz="2600" dirty="0"/>
              <a:t> → 3: </a:t>
            </a:r>
            <a:r>
              <a:rPr lang="de-DE" sz="2600" dirty="0" err="1"/>
              <a:t>critique</a:t>
            </a:r>
            <a:endParaRPr lang="de-DE" sz="2600" dirty="0"/>
          </a:p>
          <a:p>
            <a:r>
              <a:rPr lang="de-DE" sz="2600" dirty="0" err="1"/>
              <a:t>scaffolding</a:t>
            </a:r>
            <a:r>
              <a:rPr lang="de-DE" sz="2600" dirty="0"/>
              <a:t>: multi-turn prompt </a:t>
            </a:r>
            <a:r>
              <a:rPr lang="de-DE" sz="2600" dirty="0" err="1"/>
              <a:t>orchestration</a:t>
            </a:r>
            <a:r>
              <a:rPr lang="de-DE" sz="2600" dirty="0"/>
              <a:t>, </a:t>
            </a:r>
            <a:r>
              <a:rPr lang="de-DE" sz="2600" dirty="0" err="1"/>
              <a:t>planning</a:t>
            </a:r>
            <a:r>
              <a:rPr lang="de-DE" sz="2600" dirty="0"/>
              <a:t>, </a:t>
            </a:r>
            <a:r>
              <a:rPr lang="de-DE" sz="2600" dirty="0" err="1"/>
              <a:t>subtask</a:t>
            </a:r>
            <a:r>
              <a:rPr lang="de-DE" sz="2600" dirty="0"/>
              <a:t> </a:t>
            </a:r>
            <a:r>
              <a:rPr lang="de-DE" sz="2600" dirty="0" err="1"/>
              <a:t>decomposition</a:t>
            </a:r>
            <a:endParaRPr lang="de-DE" sz="2600" dirty="0"/>
          </a:p>
          <a:p>
            <a:r>
              <a:rPr lang="de-DE" sz="2600" dirty="0">
                <a:hlinkClick r:id="rId4"/>
              </a:rPr>
              <a:t>reflexion</a:t>
            </a:r>
            <a:r>
              <a:rPr lang="de-DE" sz="2600" dirty="0"/>
              <a:t>: </a:t>
            </a:r>
            <a:r>
              <a:rPr lang="de-DE" sz="2600" dirty="0" err="1"/>
              <a:t>model</a:t>
            </a:r>
            <a:r>
              <a:rPr lang="de-DE" sz="2600" dirty="0"/>
              <a:t> </a:t>
            </a:r>
            <a:r>
              <a:rPr lang="de-DE" sz="2600" dirty="0" err="1"/>
              <a:t>revisits</a:t>
            </a:r>
            <a:r>
              <a:rPr lang="de-DE" sz="2600" dirty="0"/>
              <a:t> </a:t>
            </a:r>
            <a:r>
              <a:rPr lang="de-DE" sz="2600" dirty="0" err="1"/>
              <a:t>its</a:t>
            </a:r>
            <a:r>
              <a:rPr lang="de-DE" sz="2600" dirty="0"/>
              <a:t> </a:t>
            </a:r>
            <a:r>
              <a:rPr lang="de-DE" sz="2600" dirty="0" err="1"/>
              <a:t>output</a:t>
            </a:r>
            <a:r>
              <a:rPr lang="de-DE" sz="2600" dirty="0"/>
              <a:t>, </a:t>
            </a:r>
            <a:r>
              <a:rPr lang="de-DE" sz="2600" dirty="0" err="1"/>
              <a:t>identifies</a:t>
            </a:r>
            <a:r>
              <a:rPr lang="de-DE" sz="2600" dirty="0"/>
              <a:t> </a:t>
            </a:r>
            <a:r>
              <a:rPr lang="de-DE" sz="2600" dirty="0" err="1"/>
              <a:t>errors</a:t>
            </a:r>
            <a:r>
              <a:rPr lang="de-DE" sz="2600" dirty="0"/>
              <a:t> </a:t>
            </a:r>
            <a:r>
              <a:rPr lang="de-DE" sz="2600" dirty="0" err="1"/>
              <a:t>or</a:t>
            </a:r>
            <a:r>
              <a:rPr lang="de-DE" sz="2600" dirty="0"/>
              <a:t> </a:t>
            </a:r>
            <a:r>
              <a:rPr lang="de-DE" sz="2600" dirty="0" err="1"/>
              <a:t>gaps</a:t>
            </a:r>
            <a:r>
              <a:rPr lang="de-DE" sz="2600" dirty="0"/>
              <a:t>, and </a:t>
            </a:r>
            <a:r>
              <a:rPr lang="de-DE" sz="2600" dirty="0" err="1"/>
              <a:t>revises</a:t>
            </a:r>
            <a:endParaRPr lang="de-DE" sz="2600" dirty="0"/>
          </a:p>
          <a:p>
            <a:r>
              <a:rPr lang="de-DE" sz="2600" dirty="0" err="1"/>
              <a:t>automatic</a:t>
            </a:r>
            <a:r>
              <a:rPr lang="de-DE" sz="2600" dirty="0"/>
              <a:t> prompt </a:t>
            </a:r>
            <a:r>
              <a:rPr lang="de-DE" sz="2600" dirty="0" err="1"/>
              <a:t>generation</a:t>
            </a:r>
            <a:r>
              <a:rPr lang="de-DE" sz="2600" dirty="0"/>
              <a:t> and </a:t>
            </a:r>
            <a:r>
              <a:rPr lang="de-DE" sz="2600" dirty="0" err="1"/>
              <a:t>optimization</a:t>
            </a:r>
            <a:r>
              <a:rPr lang="de-DE" sz="2600" dirty="0"/>
              <a:t> (e.g., </a:t>
            </a:r>
            <a:r>
              <a:rPr lang="de-DE" sz="2600" dirty="0">
                <a:hlinkClick r:id="rId5"/>
              </a:rPr>
              <a:t>OPRO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role-playing</a:t>
            </a:r>
            <a:r>
              <a:rPr lang="de-DE" sz="2600" dirty="0"/>
              <a:t> and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prompts</a:t>
            </a:r>
            <a:r>
              <a:rPr lang="de-DE" sz="2600" dirty="0"/>
              <a:t>: e.g., </a:t>
            </a:r>
            <a:r>
              <a:rPr lang="de-DE" sz="2600" dirty="0" err="1"/>
              <a:t>teacher</a:t>
            </a:r>
            <a:r>
              <a:rPr lang="de-DE" sz="2600" dirty="0"/>
              <a:t>, </a:t>
            </a:r>
            <a:r>
              <a:rPr lang="de-DE" sz="2600" dirty="0" err="1"/>
              <a:t>critic</a:t>
            </a:r>
            <a:r>
              <a:rPr lang="de-DE" sz="2600" dirty="0"/>
              <a:t>, </a:t>
            </a:r>
            <a:r>
              <a:rPr lang="de-DE" sz="2600" dirty="0" err="1"/>
              <a:t>planner</a:t>
            </a:r>
            <a:endParaRPr lang="de-DE" sz="2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534D5F7-BD71-8004-DA10-A80E1B01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04916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7BB35D-463A-B15D-5B70-41D75525D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Prompts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CEC455-991B-B276-C253-C8E6E50EA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2248" y="1847850"/>
            <a:ext cx="38678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framed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assignment</a:t>
            </a:r>
            <a:r>
              <a:rPr lang="de-DE" dirty="0"/>
              <a:t> prompt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prompt </a:t>
            </a:r>
            <a:r>
              <a:rPr lang="de-DE" dirty="0" err="1"/>
              <a:t>layer</a:t>
            </a:r>
            <a:r>
              <a:rPr lang="de-DE" dirty="0"/>
              <a:t> (not visible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user</a:t>
            </a:r>
            <a:r>
              <a:rPr lang="de-DE" dirty="0"/>
              <a:t> prompt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interpreted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persona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F3CBD9B-2738-4A50-EEF0-BA5B4E5F7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83</a:t>
            </a:fld>
            <a:endParaRPr lang="de-DE"/>
          </a:p>
        </p:txBody>
      </p:sp>
      <p:pic>
        <p:nvPicPr>
          <p:cNvPr id="6" name="Grafik 5" descr="Ein Bild, das Screenshot enthält.&#10;&#10;KI-generierte Inhalte können fehlerhaft sein.">
            <a:extLst>
              <a:ext uri="{FF2B5EF4-FFF2-40B4-BE49-F238E27FC236}">
                <a16:creationId xmlns:a16="http://schemas.microsoft.com/office/drawing/2014/main" id="{F03CEE42-B29C-7803-A63B-BE9E03BE5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48" y="2203352"/>
            <a:ext cx="7772400" cy="415299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C73F9EC-6D76-ECEB-8D6C-0916B23BD7E6}"/>
              </a:ext>
            </a:extLst>
          </p:cNvPr>
          <p:cNvSpPr txBox="1"/>
          <p:nvPr/>
        </p:nvSpPr>
        <p:spPr>
          <a:xfrm>
            <a:off x="838200" y="1762354"/>
            <a:ext cx="149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EDU-KI Chat:</a:t>
            </a:r>
          </a:p>
        </p:txBody>
      </p:sp>
    </p:spTree>
    <p:extLst>
      <p:ext uri="{BB962C8B-B14F-4D97-AF65-F5344CB8AC3E}">
        <p14:creationId xmlns:p14="http://schemas.microsoft.com/office/powerpoint/2010/main" val="28421716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399663-9922-19FF-0C11-ACBEFDAAA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84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567973F-4CA1-AD37-154D-E291AE0C5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14" y="68262"/>
            <a:ext cx="8517571" cy="67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160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F1E6E-F30A-7F8D-50CD-E883ED225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Rule </a:t>
            </a:r>
            <a:r>
              <a:rPr lang="de-DE" dirty="0" err="1"/>
              <a:t>of</a:t>
            </a:r>
            <a:r>
              <a:rPr lang="de-DE" dirty="0"/>
              <a:t> Thumb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51F7B0-46FA-7E09-1BEB-4B91C37A0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 err="1"/>
              <a:t>use</a:t>
            </a:r>
            <a:r>
              <a:rPr lang="de-DE" b="1" dirty="0"/>
              <a:t> </a:t>
            </a:r>
            <a:r>
              <a:rPr lang="de-DE" b="1" dirty="0" err="1"/>
              <a:t>prompting</a:t>
            </a:r>
            <a:r>
              <a:rPr lang="de-DE" dirty="0"/>
              <a:t> →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adjustments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r>
              <a:rPr lang="de-DE" b="1" dirty="0" err="1"/>
              <a:t>use</a:t>
            </a:r>
            <a:r>
              <a:rPr lang="de-DE" b="1" dirty="0"/>
              <a:t> RAG</a:t>
            </a:r>
            <a:r>
              <a:rPr lang="de-DE" dirty="0"/>
              <a:t> →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-</a:t>
            </a:r>
            <a:r>
              <a:rPr lang="de-DE" dirty="0" err="1"/>
              <a:t>to</a:t>
            </a:r>
            <a:r>
              <a:rPr lang="de-DE" dirty="0"/>
              <a:t>-date </a:t>
            </a:r>
            <a:r>
              <a:rPr lang="de-DE" dirty="0" err="1"/>
              <a:t>knowledge</a:t>
            </a:r>
            <a:r>
              <a:rPr lang="de-DE" dirty="0"/>
              <a:t>, large </a:t>
            </a:r>
            <a:r>
              <a:rPr lang="de-DE" dirty="0" err="1"/>
              <a:t>knowledge</a:t>
            </a:r>
            <a:r>
              <a:rPr lang="de-DE" dirty="0"/>
              <a:t> </a:t>
            </a:r>
            <a:r>
              <a:rPr lang="de-DE" dirty="0" err="1"/>
              <a:t>bases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private </a:t>
            </a:r>
            <a:r>
              <a:rPr lang="de-DE" dirty="0" err="1"/>
              <a:t>data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r>
              <a:rPr lang="de-DE" b="1" dirty="0" err="1"/>
              <a:t>use</a:t>
            </a:r>
            <a:r>
              <a:rPr lang="de-DE" b="1" dirty="0"/>
              <a:t> </a:t>
            </a:r>
            <a:r>
              <a:rPr lang="de-DE" b="1" dirty="0" err="1"/>
              <a:t>finetuning</a:t>
            </a:r>
            <a:r>
              <a:rPr lang="de-DE" dirty="0"/>
              <a:t> → </a:t>
            </a:r>
            <a:r>
              <a:rPr lang="de-DE" dirty="0" err="1"/>
              <a:t>for</a:t>
            </a:r>
            <a:r>
              <a:rPr lang="de-DE" dirty="0"/>
              <a:t> domain-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expertise</a:t>
            </a:r>
            <a:r>
              <a:rPr lang="de-DE" dirty="0"/>
              <a:t>, </a:t>
            </a:r>
            <a:r>
              <a:rPr lang="de-DE" dirty="0" err="1"/>
              <a:t>custom</a:t>
            </a:r>
            <a:r>
              <a:rPr lang="de-DE" dirty="0"/>
              <a:t> style,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model’s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fundamentally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ED79EF-B4D0-08EC-3556-26AD11F21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30833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F1E6E-F30A-7F8D-50CD-E883ED225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Agents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51F7B0-46FA-7E09-1BEB-4B91C37A0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latest</a:t>
            </a:r>
            <a:r>
              <a:rPr lang="de-DE" dirty="0"/>
              <a:t> AI </a:t>
            </a:r>
            <a:r>
              <a:rPr lang="de-DE" dirty="0" err="1"/>
              <a:t>evolutionary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: </a:t>
            </a:r>
            <a:r>
              <a:rPr lang="de-DE" b="1" dirty="0"/>
              <a:t>LLMs </a:t>
            </a:r>
            <a:r>
              <a:rPr lang="de-DE" b="1" dirty="0" err="1"/>
              <a:t>as</a:t>
            </a:r>
            <a:r>
              <a:rPr lang="de-DE" b="1" dirty="0"/>
              <a:t> </a:t>
            </a:r>
            <a:r>
              <a:rPr lang="de-DE" b="1" dirty="0" err="1"/>
              <a:t>assistants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b="1" dirty="0"/>
              <a:t>LLMs </a:t>
            </a:r>
            <a:r>
              <a:rPr lang="de-DE" b="1" dirty="0" err="1"/>
              <a:t>as</a:t>
            </a:r>
            <a:r>
              <a:rPr lang="de-DE" b="1" dirty="0"/>
              <a:t> </a:t>
            </a:r>
            <a:r>
              <a:rPr lang="de-DE" b="1" dirty="0" err="1"/>
              <a:t>agents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ED79EF-B4D0-08EC-3556-26AD11F21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86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F9B6036-572A-3224-B445-73009FB1A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985" y="2540226"/>
            <a:ext cx="5998029" cy="399868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16569F2A-99DD-137E-168F-1D632F00FA33}"/>
              </a:ext>
            </a:extLst>
          </p:cNvPr>
          <p:cNvSpPr txBox="1"/>
          <p:nvPr/>
        </p:nvSpPr>
        <p:spPr>
          <a:xfrm>
            <a:off x="9095014" y="3339574"/>
            <a:ext cx="2911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 err="1"/>
              <a:t>active</a:t>
            </a:r>
            <a:r>
              <a:rPr lang="de-DE" sz="2000" dirty="0"/>
              <a:t>, </a:t>
            </a:r>
            <a:r>
              <a:rPr lang="de-DE" sz="2000" dirty="0" err="1"/>
              <a:t>autonomous</a:t>
            </a:r>
            <a:r>
              <a:rPr lang="de-DE" sz="2000" dirty="0"/>
              <a:t>, </a:t>
            </a:r>
            <a:r>
              <a:rPr lang="de-DE" sz="2000" dirty="0" err="1"/>
              <a:t>decision-making</a:t>
            </a:r>
            <a:r>
              <a:rPr lang="de-DE" sz="2000" dirty="0"/>
              <a:t> </a:t>
            </a:r>
            <a:r>
              <a:rPr lang="de-DE" sz="2000" dirty="0" err="1"/>
              <a:t>entities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acting</a:t>
            </a:r>
            <a:r>
              <a:rPr lang="de-DE" sz="2000" dirty="0"/>
              <a:t> on </a:t>
            </a:r>
            <a:r>
              <a:rPr lang="de-DE" sz="2000" dirty="0" err="1"/>
              <a:t>goals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tasks</a:t>
            </a:r>
            <a:endParaRPr lang="de-DE" sz="2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0A239DC-E007-4DEE-0753-ACE01E85E9D0}"/>
              </a:ext>
            </a:extLst>
          </p:cNvPr>
          <p:cNvSpPr txBox="1"/>
          <p:nvPr/>
        </p:nvSpPr>
        <p:spPr>
          <a:xfrm>
            <a:off x="1055914" y="3339574"/>
            <a:ext cx="204107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/>
              <a:t>passive, </a:t>
            </a:r>
            <a:r>
              <a:rPr lang="de-DE" sz="2000" dirty="0" err="1"/>
              <a:t>reactive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responding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user</a:t>
            </a:r>
            <a:r>
              <a:rPr lang="de-DE" sz="2000" dirty="0"/>
              <a:t> </a:t>
            </a:r>
            <a:r>
              <a:rPr lang="de-DE" sz="2000" dirty="0" err="1"/>
              <a:t>prompts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35033496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0BB7E3-B91B-49C3-7C09-E55514F77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Agentic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8BFECA-516D-6E83-3D25-17E2897C9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goal</a:t>
            </a:r>
            <a:r>
              <a:rPr lang="de-DE" dirty="0"/>
              <a:t>: </a:t>
            </a:r>
            <a:r>
              <a:rPr lang="de-DE" dirty="0" err="1"/>
              <a:t>autonomous</a:t>
            </a:r>
            <a:r>
              <a:rPr lang="de-DE" dirty="0"/>
              <a:t> problem-</a:t>
            </a:r>
            <a:r>
              <a:rPr lang="de-DE" dirty="0" err="1"/>
              <a:t>solving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8BE5CD-7768-B975-FEF2-2972908F0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87</a:t>
            </a:fld>
            <a:endParaRPr lang="de-DE"/>
          </a:p>
        </p:txBody>
      </p:sp>
      <p:pic>
        <p:nvPicPr>
          <p:cNvPr id="6" name="Grafik 5" descr="Ein Bild, das Text, Screenshot, Schrift, Diagramm enthält.&#10;&#10;KI-generierte Inhalte können fehlerhaft sein.">
            <a:extLst>
              <a:ext uri="{FF2B5EF4-FFF2-40B4-BE49-F238E27FC236}">
                <a16:creationId xmlns:a16="http://schemas.microsoft.com/office/drawing/2014/main" id="{006EE481-2657-354D-0453-140F5CCFB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453" y="2567975"/>
            <a:ext cx="6598287" cy="429002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B1972CF-786C-E926-9DE7-52A60518937E}"/>
              </a:ext>
            </a:extLst>
          </p:cNvPr>
          <p:cNvSpPr txBox="1"/>
          <p:nvPr/>
        </p:nvSpPr>
        <p:spPr>
          <a:xfrm>
            <a:off x="7664667" y="3795556"/>
            <a:ext cx="39492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decomposition of complex task in simpler steps</a:t>
            </a:r>
          </a:p>
          <a:p>
            <a:r>
              <a:rPr lang="en-GB" sz="2400" dirty="0"/>
              <a:t>(uses reasoning capabilities)</a:t>
            </a:r>
            <a:endParaRPr lang="de-DE" sz="2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F3111587-2BBC-2606-9B27-1EEEE55309E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400800" y="4395721"/>
            <a:ext cx="1263867" cy="11713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72841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B6824DA-8B74-F684-F880-FDAAE5FC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LLM Use in Coding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FCD1A9F-76D0-3A1D-0524-21380D475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88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61BEF42-8B00-D990-899C-3DF93FBC5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684" y="3478928"/>
            <a:ext cx="8878632" cy="250945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82EF7A8-F5AB-8871-6F60-1CBF726C971D}"/>
              </a:ext>
            </a:extLst>
          </p:cNvPr>
          <p:cNvSpPr txBox="1"/>
          <p:nvPr/>
        </p:nvSpPr>
        <p:spPr>
          <a:xfrm>
            <a:off x="80133" y="2393575"/>
            <a:ext cx="28942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 err="1"/>
              <a:t>using</a:t>
            </a:r>
            <a:r>
              <a:rPr lang="de-DE" sz="2000" dirty="0"/>
              <a:t> ChatGPT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similar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snippets</a:t>
            </a:r>
            <a:r>
              <a:rPr lang="de-DE" sz="2000" dirty="0"/>
              <a:t> and Q&amp;A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B023735F-3FBB-AD4A-594F-930D4C37B9A8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27281" y="3101461"/>
            <a:ext cx="627340" cy="1512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EE6136A8-85D1-9B67-0366-6F70EC6F8F34}"/>
              </a:ext>
            </a:extLst>
          </p:cNvPr>
          <p:cNvSpPr txBox="1"/>
          <p:nvPr/>
        </p:nvSpPr>
        <p:spPr>
          <a:xfrm>
            <a:off x="9059916" y="1778022"/>
            <a:ext cx="305195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 err="1"/>
              <a:t>autonomous</a:t>
            </a:r>
            <a:r>
              <a:rPr lang="de-DE" sz="2000" dirty="0"/>
              <a:t> </a:t>
            </a:r>
            <a:r>
              <a:rPr lang="de-DE" sz="2000" dirty="0" err="1"/>
              <a:t>systems</a:t>
            </a:r>
            <a:r>
              <a:rPr lang="de-DE" sz="2000" dirty="0"/>
              <a:t> like </a:t>
            </a:r>
            <a:r>
              <a:rPr lang="de-DE" sz="2000" dirty="0" err="1"/>
              <a:t>AutoGPT</a:t>
            </a:r>
            <a:r>
              <a:rPr lang="de-DE" sz="2000" dirty="0"/>
              <a:t> plan and </a:t>
            </a:r>
            <a:r>
              <a:rPr lang="de-DE" sz="2000" dirty="0" err="1"/>
              <a:t>execute</a:t>
            </a:r>
            <a:r>
              <a:rPr lang="de-DE" sz="2000" dirty="0"/>
              <a:t> </a:t>
            </a:r>
            <a:r>
              <a:rPr lang="de-DE" sz="2000" dirty="0" err="1"/>
              <a:t>tasks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minimal human </a:t>
            </a:r>
            <a:r>
              <a:rPr lang="de-DE" sz="2000" dirty="0" err="1"/>
              <a:t>oversight</a:t>
            </a:r>
            <a:endParaRPr lang="de-DE" sz="2000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CCE2A70-1BBD-1EB6-77C0-65343136CF03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9806152" y="3101461"/>
            <a:ext cx="779740" cy="1512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C77DCDC2-138E-BCBF-A744-592AC4DCB3B5}"/>
              </a:ext>
            </a:extLst>
          </p:cNvPr>
          <p:cNvSpPr txBox="1"/>
          <p:nvPr/>
        </p:nvSpPr>
        <p:spPr>
          <a:xfrm>
            <a:off x="4117529" y="2068155"/>
            <a:ext cx="39569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 err="1"/>
              <a:t>interactive</a:t>
            </a:r>
            <a:r>
              <a:rPr lang="de-DE" sz="2000" dirty="0"/>
              <a:t> pair-</a:t>
            </a:r>
            <a:r>
              <a:rPr lang="de-DE" sz="2000" dirty="0" err="1"/>
              <a:t>programming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tools</a:t>
            </a:r>
            <a:r>
              <a:rPr lang="de-DE" sz="2000" dirty="0"/>
              <a:t> like GitHub Copilot </a:t>
            </a:r>
            <a:r>
              <a:rPr lang="de-DE" sz="2000" dirty="0" err="1"/>
              <a:t>or</a:t>
            </a:r>
            <a:r>
              <a:rPr lang="de-DE" sz="2000" dirty="0"/>
              <a:t> Cursor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D2E5BBA-050C-291A-09FC-C947EE3F836F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6096000" y="2776041"/>
            <a:ext cx="29006" cy="1835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97065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45563-25D9-F873-91CB-D77F3E960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D4821-200B-1485-D46E-11D1AEED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Intuitive and Analytical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02AA-9A7F-6AF9-6A26-7532DCEF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two systems of human thinking (from Kahneman, </a:t>
            </a:r>
            <a:r>
              <a:rPr lang="en-GB" sz="2400" i="1" dirty="0"/>
              <a:t>Thinking, Fast and Slow</a:t>
            </a:r>
            <a:r>
              <a:rPr lang="en-GB" sz="2400" dirty="0"/>
              <a:t>):</a:t>
            </a:r>
            <a:endParaRPr lang="de-DE" sz="2400" b="1" i="1" dirty="0"/>
          </a:p>
          <a:p>
            <a:r>
              <a:rPr lang="de-DE" sz="2400" dirty="0" err="1"/>
              <a:t>system</a:t>
            </a:r>
            <a:r>
              <a:rPr lang="de-DE" sz="2400" dirty="0"/>
              <a:t> 1: fast, </a:t>
            </a:r>
            <a:r>
              <a:rPr lang="de-DE" sz="2400" dirty="0" err="1"/>
              <a:t>automatic</a:t>
            </a:r>
            <a:r>
              <a:rPr lang="de-DE" sz="2400" dirty="0"/>
              <a:t>, intuitive, </a:t>
            </a:r>
            <a:r>
              <a:rPr lang="de-DE" sz="2400" dirty="0" err="1"/>
              <a:t>effortless</a:t>
            </a:r>
            <a:r>
              <a:rPr lang="de-DE" sz="2400" dirty="0"/>
              <a:t>, </a:t>
            </a:r>
            <a:r>
              <a:rPr lang="de-DE" sz="2400" dirty="0" err="1"/>
              <a:t>often</a:t>
            </a:r>
            <a:r>
              <a:rPr lang="de-DE" sz="2400" dirty="0"/>
              <a:t> </a:t>
            </a:r>
            <a:r>
              <a:rPr lang="de-DE" sz="2400" dirty="0" err="1"/>
              <a:t>subconscious</a:t>
            </a:r>
            <a:endParaRPr lang="de-DE" sz="2400" dirty="0"/>
          </a:p>
          <a:p>
            <a:r>
              <a:rPr lang="de-DE" sz="2400" dirty="0" err="1"/>
              <a:t>system</a:t>
            </a:r>
            <a:r>
              <a:rPr lang="de-DE" sz="2400" dirty="0"/>
              <a:t> 2: slow, </a:t>
            </a:r>
            <a:r>
              <a:rPr lang="de-DE" sz="2400" dirty="0" err="1"/>
              <a:t>deliberate</a:t>
            </a:r>
            <a:r>
              <a:rPr lang="de-DE" sz="2400" dirty="0"/>
              <a:t>, </a:t>
            </a:r>
            <a:r>
              <a:rPr lang="de-DE" sz="2400" dirty="0" err="1"/>
              <a:t>analytical</a:t>
            </a:r>
            <a:r>
              <a:rPr lang="de-DE" sz="2400" dirty="0"/>
              <a:t>, </a:t>
            </a:r>
            <a:r>
              <a:rPr lang="de-DE" sz="2400" dirty="0" err="1"/>
              <a:t>effortful</a:t>
            </a:r>
            <a:r>
              <a:rPr lang="de-DE" sz="2400" dirty="0"/>
              <a:t>, </a:t>
            </a:r>
            <a:r>
              <a:rPr lang="de-DE" sz="2400" dirty="0" err="1"/>
              <a:t>conscious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LLMs analogous to system 1 (although without true intuition or understanding), </a:t>
            </a:r>
            <a:r>
              <a:rPr lang="de-DE" sz="2400" dirty="0" err="1"/>
              <a:t>lacking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depth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reflective</a:t>
            </a:r>
            <a:r>
              <a:rPr lang="de-DE" sz="2400" dirty="0"/>
              <a:t>, </a:t>
            </a:r>
            <a:r>
              <a:rPr lang="de-DE" sz="2400" dirty="0" err="1"/>
              <a:t>analytic</a:t>
            </a:r>
            <a:r>
              <a:rPr lang="de-DE" sz="2400" dirty="0"/>
              <a:t> </a:t>
            </a:r>
            <a:r>
              <a:rPr lang="de-DE" sz="2400" dirty="0" err="1"/>
              <a:t>reasoning</a:t>
            </a:r>
            <a:endParaRPr lang="en-GB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for agentic intelligence, </a:t>
            </a:r>
            <a:r>
              <a:rPr lang="en-GB" sz="2400" dirty="0"/>
              <a:t>need to enhance LLMs with system 2 capabilities, including tool usage and fact-checking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78AD7-D90D-C416-C73B-7036A625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452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245836" cy="28366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  <a:r>
              <a:rPr lang="en-GB" sz="2600" dirty="0"/>
              <a:t> (to be compared with vocabulary sizes of many thousands)</a:t>
            </a:r>
            <a:endParaRPr lang="en-DE" sz="2600" dirty="0"/>
          </a:p>
          <a:p>
            <a:pPr marL="0" indent="0">
              <a:buNone/>
            </a:pPr>
            <a:r>
              <a:rPr lang="en-GB" sz="2600" dirty="0"/>
              <a:t>(c</a:t>
            </a:r>
            <a:r>
              <a:rPr lang="en-DE" sz="2600"/>
              <a:t>an </a:t>
            </a:r>
            <a:r>
              <a:rPr lang="de-DE" sz="2600" dirty="0"/>
              <a:t>also </a:t>
            </a:r>
            <a:r>
              <a:rPr lang="en-DE" sz="2600"/>
              <a:t>be extracted and subsequently used as pretrained embeddings for ot</a:t>
            </a:r>
            <a:r>
              <a:rPr lang="en-GB" sz="2600" dirty="0"/>
              <a:t>he</a:t>
            </a:r>
            <a:r>
              <a:rPr lang="en-DE" sz="2600"/>
              <a:t>r task</a:t>
            </a:r>
            <a:r>
              <a:rPr lang="de-DE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372247" y="5349900"/>
            <a:ext cx="1410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next-word prediction</a:t>
            </a:r>
            <a:r>
              <a:rPr lang="en-GB" dirty="0"/>
              <a:t>: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6C3C3A-7924-319A-EBB3-B5140800E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Tool </a:t>
            </a:r>
            <a:r>
              <a:rPr lang="de-DE" dirty="0" err="1"/>
              <a:t>Usage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2ADF3-1505-1CF0-7E92-6CAF79291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0859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crucial</a:t>
            </a:r>
            <a:r>
              <a:rPr lang="de-DE" dirty="0"/>
              <a:t> LLM </a:t>
            </a:r>
            <a:r>
              <a:rPr lang="de-DE" dirty="0" err="1"/>
              <a:t>capabilities</a:t>
            </a:r>
            <a:r>
              <a:rPr lang="de-DE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different </a:t>
            </a:r>
            <a:r>
              <a:rPr lang="de-DE" dirty="0" err="1"/>
              <a:t>tools</a:t>
            </a:r>
            <a:endParaRPr lang="de-DE" dirty="0"/>
          </a:p>
          <a:p>
            <a:pPr lvl="1"/>
            <a:r>
              <a:rPr lang="de-DE" dirty="0"/>
              <a:t>code </a:t>
            </a:r>
            <a:r>
              <a:rPr lang="de-DE" dirty="0" err="1"/>
              <a:t>interpreters</a:t>
            </a:r>
            <a:endParaRPr lang="de-DE" dirty="0"/>
          </a:p>
          <a:p>
            <a:pPr lvl="1"/>
            <a:r>
              <a:rPr lang="de-DE" dirty="0"/>
              <a:t>web </a:t>
            </a:r>
            <a:r>
              <a:rPr lang="de-DE" dirty="0" err="1"/>
              <a:t>search</a:t>
            </a:r>
            <a:endParaRPr lang="de-DE" dirty="0"/>
          </a:p>
          <a:p>
            <a:pPr lvl="1"/>
            <a:r>
              <a:rPr lang="de-DE" dirty="0" err="1"/>
              <a:t>calculators</a:t>
            </a:r>
            <a:r>
              <a:rPr lang="de-DE" dirty="0"/>
              <a:t> (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overcome</a:t>
            </a:r>
            <a:r>
              <a:rPr lang="de-DE" dirty="0"/>
              <a:t> lack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understanding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…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tool</a:t>
            </a:r>
            <a:r>
              <a:rPr lang="de-DE" dirty="0"/>
              <a:t> at </a:t>
            </a:r>
            <a:r>
              <a:rPr lang="de-DE" dirty="0" err="1"/>
              <a:t>right</a:t>
            </a:r>
            <a:r>
              <a:rPr lang="de-DE" dirty="0"/>
              <a:t> time</a:t>
            </a:r>
            <a:endParaRPr lang="en-GB" dirty="0">
              <a:solidFill>
                <a:srgbClr val="212529"/>
              </a:solidFill>
              <a:sym typeface="Wingdings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7C9A03-4B7E-FBE8-3DAF-F5086403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90</a:t>
            </a:fld>
            <a:endParaRPr lang="de-DE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79A3FAC2-66F8-22DF-E4A3-6BFD6009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792" y="1538879"/>
            <a:ext cx="5845208" cy="492483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F90AF8-31B9-61F4-4A0F-5E8B4F7468F4}"/>
              </a:ext>
            </a:extLst>
          </p:cNvPr>
          <p:cNvSpPr txBox="1"/>
          <p:nvPr/>
        </p:nvSpPr>
        <p:spPr>
          <a:xfrm>
            <a:off x="8324265" y="1034610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OpenAI</a:t>
            </a:r>
          </a:p>
        </p:txBody>
      </p:sp>
    </p:spTree>
    <p:extLst>
      <p:ext uri="{BB962C8B-B14F-4D97-AF65-F5344CB8AC3E}">
        <p14:creationId xmlns:p14="http://schemas.microsoft.com/office/powerpoint/2010/main" val="56801605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4A5D67-7C42-E76A-2BE8-AF634D18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Acquistion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Tool </a:t>
            </a:r>
            <a:r>
              <a:rPr lang="de-DE" dirty="0" err="1"/>
              <a:t>Usage</a:t>
            </a:r>
            <a:r>
              <a:rPr lang="de-DE" dirty="0"/>
              <a:t> Skills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5C6A02-312A-F33B-325E-62CABF3DD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using</a:t>
            </a:r>
            <a:r>
              <a:rPr lang="de-DE" sz="2600" dirty="0"/>
              <a:t> </a:t>
            </a:r>
            <a:r>
              <a:rPr lang="de-DE" sz="2600" dirty="0" err="1"/>
              <a:t>instruction-tuned</a:t>
            </a:r>
            <a:r>
              <a:rPr lang="de-DE" sz="2600" dirty="0"/>
              <a:t> LLMs (like ChatGPT)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agent</a:t>
            </a:r>
            <a:r>
              <a:rPr lang="de-DE" sz="2600" dirty="0"/>
              <a:t>:</a:t>
            </a:r>
          </a:p>
          <a:p>
            <a:r>
              <a:rPr lang="de-DE" sz="2600" dirty="0" err="1"/>
              <a:t>core</a:t>
            </a:r>
            <a:r>
              <a:rPr lang="de-DE" sz="2600" dirty="0"/>
              <a:t> </a:t>
            </a:r>
            <a:r>
              <a:rPr lang="de-DE" sz="2600" dirty="0" err="1"/>
              <a:t>capability</a:t>
            </a:r>
            <a:r>
              <a:rPr lang="de-DE" sz="2600" dirty="0"/>
              <a:t> (</a:t>
            </a:r>
            <a:r>
              <a:rPr lang="de-DE" sz="2600" i="1" dirty="0" err="1"/>
              <a:t>how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use</a:t>
            </a:r>
            <a:r>
              <a:rPr lang="de-DE" sz="2600" dirty="0"/>
              <a:t> a </a:t>
            </a:r>
            <a:r>
              <a:rPr lang="de-DE" sz="2600" dirty="0" err="1"/>
              <a:t>tool</a:t>
            </a:r>
            <a:r>
              <a:rPr lang="de-DE" sz="2600" dirty="0"/>
              <a:t>) </a:t>
            </a:r>
            <a:r>
              <a:rPr lang="de-DE" sz="2600" dirty="0" err="1"/>
              <a:t>comes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pretraining</a:t>
            </a:r>
            <a:r>
              <a:rPr lang="de-DE" sz="2600" dirty="0"/>
              <a:t> and different </a:t>
            </a:r>
            <a:r>
              <a:rPr lang="de-DE" sz="2600" dirty="0" err="1"/>
              <a:t>finetuning</a:t>
            </a:r>
            <a:r>
              <a:rPr lang="de-DE" sz="2600" dirty="0"/>
              <a:t> </a:t>
            </a:r>
            <a:r>
              <a:rPr lang="de-DE" sz="2600" dirty="0" err="1"/>
              <a:t>stages</a:t>
            </a:r>
            <a:r>
              <a:rPr lang="de-DE" sz="2600" dirty="0"/>
              <a:t> </a:t>
            </a:r>
          </a:p>
          <a:p>
            <a:r>
              <a:rPr lang="de-DE" sz="2600" dirty="0" err="1"/>
              <a:t>tool</a:t>
            </a:r>
            <a:r>
              <a:rPr lang="de-DE" sz="2600" dirty="0"/>
              <a:t> </a:t>
            </a:r>
            <a:r>
              <a:rPr lang="de-DE" sz="2600" dirty="0" err="1"/>
              <a:t>access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at </a:t>
            </a:r>
            <a:r>
              <a:rPr lang="de-DE" sz="2600" dirty="0" err="1"/>
              <a:t>runtime</a:t>
            </a:r>
            <a:r>
              <a:rPr lang="de-DE" sz="2600" dirty="0"/>
              <a:t> via </a:t>
            </a:r>
            <a:r>
              <a:rPr lang="de-DE" sz="2600" dirty="0" err="1"/>
              <a:t>prompting</a:t>
            </a:r>
            <a:r>
              <a:rPr lang="de-DE" sz="2600" dirty="0"/>
              <a:t> and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messages</a:t>
            </a:r>
            <a:endParaRPr lang="de-DE" sz="2600" dirty="0"/>
          </a:p>
          <a:p>
            <a:r>
              <a:rPr lang="de-DE" sz="2600" dirty="0" err="1"/>
              <a:t>tool</a:t>
            </a:r>
            <a:r>
              <a:rPr lang="de-DE" sz="2600" dirty="0"/>
              <a:t> </a:t>
            </a:r>
            <a:r>
              <a:rPr lang="de-DE" sz="2600" dirty="0" err="1"/>
              <a:t>selection</a:t>
            </a:r>
            <a:r>
              <a:rPr lang="de-DE" sz="2600" dirty="0"/>
              <a:t> (</a:t>
            </a:r>
            <a:r>
              <a:rPr lang="de-DE" sz="2600" i="1" dirty="0" err="1"/>
              <a:t>when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use</a:t>
            </a:r>
            <a:r>
              <a:rPr lang="de-DE" sz="2600" dirty="0"/>
              <a:t> </a:t>
            </a:r>
            <a:r>
              <a:rPr lang="de-DE" sz="2600" i="1" dirty="0" err="1"/>
              <a:t>which</a:t>
            </a:r>
            <a:r>
              <a:rPr lang="de-DE" sz="2600" dirty="0"/>
              <a:t> </a:t>
            </a:r>
            <a:r>
              <a:rPr lang="de-DE" sz="2600" dirty="0" err="1"/>
              <a:t>tool</a:t>
            </a:r>
            <a:r>
              <a:rPr lang="de-DE" sz="2600" dirty="0"/>
              <a:t>) </a:t>
            </a:r>
            <a:r>
              <a:rPr lang="de-DE" sz="2600" dirty="0" err="1"/>
              <a:t>decided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context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potentially</a:t>
            </a:r>
            <a:r>
              <a:rPr lang="de-DE" sz="2600" dirty="0"/>
              <a:t>, </a:t>
            </a:r>
            <a:r>
              <a:rPr lang="de-DE" sz="2600" dirty="0" err="1"/>
              <a:t>custom</a:t>
            </a:r>
            <a:r>
              <a:rPr lang="de-DE" sz="2600" dirty="0"/>
              <a:t> </a:t>
            </a:r>
            <a:r>
              <a:rPr lang="de-DE" sz="2600" dirty="0" err="1"/>
              <a:t>finetuning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specific</a:t>
            </a:r>
            <a:r>
              <a:rPr lang="de-DE" sz="2600" dirty="0"/>
              <a:t> </a:t>
            </a:r>
            <a:r>
              <a:rPr lang="de-DE" sz="2600" dirty="0" err="1"/>
              <a:t>tools</a:t>
            </a:r>
            <a:r>
              <a:rPr lang="de-DE" sz="2600" dirty="0"/>
              <a:t> </a:t>
            </a:r>
            <a:r>
              <a:rPr lang="de-DE" sz="2600" dirty="0" err="1"/>
              <a:t>or</a:t>
            </a:r>
            <a:r>
              <a:rPr lang="de-DE" sz="2600" dirty="0"/>
              <a:t> </a:t>
            </a:r>
            <a:r>
              <a:rPr lang="de-DE" sz="2600" dirty="0" err="1"/>
              <a:t>workflows</a:t>
            </a:r>
            <a:endParaRPr lang="de-DE" sz="2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F68EB6-B573-6360-A87A-A5012C44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69352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867864-9E11-5FB5-BC1E-A808910F4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Test-Time </a:t>
            </a:r>
            <a:r>
              <a:rPr lang="de-DE" dirty="0" err="1"/>
              <a:t>Scaling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7254E2-EEF9-35D3-FA17-64F0E3B0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altLang="de-DE" sz="2600" dirty="0" err="1">
                <a:solidFill>
                  <a:srgbClr val="000000"/>
                </a:solidFill>
              </a:rPr>
              <a:t>improve</a:t>
            </a:r>
            <a:r>
              <a:rPr lang="de-DE" altLang="de-DE" sz="2600" dirty="0">
                <a:solidFill>
                  <a:srgbClr val="000000"/>
                </a:solidFill>
              </a:rPr>
              <a:t> a </a:t>
            </a:r>
            <a:r>
              <a:rPr lang="de-DE" altLang="de-DE" sz="2600" dirty="0" err="1">
                <a:solidFill>
                  <a:srgbClr val="000000"/>
                </a:solidFill>
              </a:rPr>
              <a:t>model’s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performance</a:t>
            </a:r>
            <a:r>
              <a:rPr lang="de-DE" altLang="de-DE" sz="2600" dirty="0">
                <a:solidFill>
                  <a:srgbClr val="000000"/>
                </a:solidFill>
              </a:rPr>
              <a:t> (</a:t>
            </a:r>
            <a:r>
              <a:rPr lang="de-DE" altLang="de-DE" sz="2600" dirty="0" err="1">
                <a:solidFill>
                  <a:srgbClr val="000000"/>
                </a:solidFill>
              </a:rPr>
              <a:t>especially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reasoning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capabilities</a:t>
            </a:r>
            <a:r>
              <a:rPr lang="de-DE" altLang="de-DE" sz="2600" dirty="0">
                <a:solidFill>
                  <a:srgbClr val="000000"/>
                </a:solidFill>
              </a:rPr>
              <a:t>) </a:t>
            </a:r>
            <a:r>
              <a:rPr lang="de-DE" altLang="de-DE" sz="2600" dirty="0" err="1">
                <a:solidFill>
                  <a:srgbClr val="000000"/>
                </a:solidFill>
              </a:rPr>
              <a:t>without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retraining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it</a:t>
            </a:r>
            <a:r>
              <a:rPr lang="de-DE" altLang="de-DE" sz="2600" dirty="0">
                <a:solidFill>
                  <a:srgbClr val="000000"/>
                </a:solidFill>
              </a:rPr>
              <a:t>, </a:t>
            </a:r>
            <a:r>
              <a:rPr lang="de-DE" altLang="de-DE" sz="2600" dirty="0" err="1">
                <a:solidFill>
                  <a:srgbClr val="000000"/>
                </a:solidFill>
              </a:rPr>
              <a:t>by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allocating</a:t>
            </a:r>
            <a:r>
              <a:rPr lang="de-DE" altLang="de-DE" sz="2600" dirty="0">
                <a:solidFill>
                  <a:srgbClr val="000000"/>
                </a:solidFill>
              </a:rPr>
              <a:t> </a:t>
            </a:r>
            <a:r>
              <a:rPr lang="de-DE" altLang="de-DE" sz="2600" dirty="0" err="1">
                <a:solidFill>
                  <a:srgbClr val="000000"/>
                </a:solidFill>
              </a:rPr>
              <a:t>more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compute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during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inference</a:t>
            </a:r>
            <a:r>
              <a:rPr lang="de-DE" altLang="de-DE" sz="2600" dirty="0">
                <a:solidFill>
                  <a:srgbClr val="000000"/>
                </a:solidFill>
              </a:rPr>
              <a:t> time:</a:t>
            </a:r>
          </a:p>
          <a:p>
            <a:r>
              <a:rPr lang="de-DE" altLang="de-DE" sz="2600" dirty="0" err="1">
                <a:solidFill>
                  <a:srgbClr val="000000"/>
                </a:solidFill>
              </a:rPr>
              <a:t>more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complex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prompting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strategies</a:t>
            </a:r>
            <a:r>
              <a:rPr lang="de-DE" altLang="de-DE" sz="2600" dirty="0">
                <a:solidFill>
                  <a:srgbClr val="000000"/>
                </a:solidFill>
              </a:rPr>
              <a:t> (</a:t>
            </a:r>
            <a:r>
              <a:rPr lang="de-DE" altLang="de-DE" sz="2600" dirty="0" err="1">
                <a:solidFill>
                  <a:srgbClr val="000000"/>
                </a:solidFill>
              </a:rPr>
              <a:t>CoT</a:t>
            </a:r>
            <a:r>
              <a:rPr lang="de-DE" altLang="de-DE" sz="2600" dirty="0">
                <a:solidFill>
                  <a:srgbClr val="000000"/>
                </a:solidFill>
              </a:rPr>
              <a:t>, </a:t>
            </a:r>
            <a:r>
              <a:rPr lang="de-DE" altLang="de-DE" sz="2600" dirty="0" err="1">
                <a:solidFill>
                  <a:srgbClr val="000000"/>
                </a:solidFill>
              </a:rPr>
              <a:t>self-consistency</a:t>
            </a:r>
            <a:r>
              <a:rPr lang="de-DE" altLang="de-DE" sz="2600" dirty="0">
                <a:solidFill>
                  <a:srgbClr val="000000"/>
                </a:solidFill>
              </a:rPr>
              <a:t>, prompt </a:t>
            </a:r>
            <a:r>
              <a:rPr lang="de-DE" altLang="de-DE" sz="2600" dirty="0" err="1">
                <a:solidFill>
                  <a:srgbClr val="000000"/>
                </a:solidFill>
              </a:rPr>
              <a:t>optimization</a:t>
            </a:r>
            <a:r>
              <a:rPr lang="de-DE" altLang="de-DE" sz="2600" dirty="0">
                <a:solidFill>
                  <a:srgbClr val="000000"/>
                </a:solidFill>
              </a:rPr>
              <a:t>, …)</a:t>
            </a:r>
          </a:p>
          <a:p>
            <a:r>
              <a:rPr lang="de-DE" altLang="de-DE" sz="2600" dirty="0">
                <a:solidFill>
                  <a:srgbClr val="000000"/>
                </a:solidFill>
              </a:rPr>
              <a:t>extensive </a:t>
            </a:r>
            <a:r>
              <a:rPr lang="de-DE" altLang="de-DE" sz="2600" dirty="0" err="1">
                <a:solidFill>
                  <a:srgbClr val="000000"/>
                </a:solidFill>
              </a:rPr>
              <a:t>tool</a:t>
            </a:r>
            <a:r>
              <a:rPr lang="de-DE" altLang="de-DE" sz="2600" dirty="0">
                <a:solidFill>
                  <a:srgbClr val="000000"/>
                </a:solidFill>
              </a:rPr>
              <a:t> </a:t>
            </a:r>
            <a:r>
              <a:rPr lang="de-DE" altLang="de-DE" sz="2600" dirty="0" err="1">
                <a:solidFill>
                  <a:srgbClr val="000000"/>
                </a:solidFill>
              </a:rPr>
              <a:t>use</a:t>
            </a:r>
            <a:endParaRPr lang="de-DE" altLang="de-DE" sz="26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de-DE" altLang="de-DE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test-time compute (number of samples, reasoning steps) as another scaling law (in addition to parameters, training data, training compute)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BACC79-FB8B-ECD2-C82F-7F0CC817A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8559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1C5D31-09E7-37D3-7B4B-64D7BF2D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Reasoning</a:t>
            </a:r>
            <a:r>
              <a:rPr lang="de-DE" dirty="0"/>
              <a:t>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836B4B-ECB5-59A6-0FED-B3140FC37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 err="1"/>
              <a:t>some</a:t>
            </a:r>
            <a:r>
              <a:rPr lang="de-DE" sz="2400" dirty="0"/>
              <a:t> </a:t>
            </a:r>
            <a:r>
              <a:rPr lang="de-DE" sz="2400" dirty="0" err="1"/>
              <a:t>reasoning</a:t>
            </a:r>
            <a:r>
              <a:rPr lang="de-DE" sz="2400" dirty="0"/>
              <a:t> </a:t>
            </a:r>
            <a:r>
              <a:rPr lang="de-DE" sz="2400" dirty="0" err="1"/>
              <a:t>capabilities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standard</a:t>
            </a:r>
            <a:r>
              <a:rPr lang="de-DE" sz="2400" dirty="0"/>
              <a:t> LLMs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prompting</a:t>
            </a:r>
            <a:r>
              <a:rPr lang="de-DE" sz="2400" dirty="0"/>
              <a:t> </a:t>
            </a:r>
            <a:r>
              <a:rPr lang="de-DE" sz="2400" dirty="0" err="1"/>
              <a:t>strategies</a:t>
            </a:r>
            <a:r>
              <a:rPr lang="de-DE" sz="2400" dirty="0"/>
              <a:t> such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CoT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ReAct</a:t>
            </a:r>
            <a:endParaRPr lang="de-DE" sz="2400" dirty="0"/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/>
              <a:t>reasoning</a:t>
            </a:r>
            <a:r>
              <a:rPr lang="de-DE" sz="2400" dirty="0"/>
              <a:t> </a:t>
            </a:r>
            <a:r>
              <a:rPr lang="de-DE" sz="2400" dirty="0" err="1"/>
              <a:t>emerges</a:t>
            </a:r>
            <a:r>
              <a:rPr lang="de-DE" sz="2400" dirty="0"/>
              <a:t> </a:t>
            </a:r>
            <a:r>
              <a:rPr lang="de-DE" sz="2400" dirty="0" err="1"/>
              <a:t>implicitly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pretraining</a:t>
            </a:r>
            <a:r>
              <a:rPr lang="de-DE" sz="2400" dirty="0"/>
              <a:t> (</a:t>
            </a:r>
            <a:r>
              <a:rPr lang="de-DE" sz="2400" dirty="0" err="1"/>
              <a:t>performance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brittle</a:t>
            </a:r>
            <a:r>
              <a:rPr lang="de-DE" sz="2400" dirty="0"/>
              <a:t> and </a:t>
            </a:r>
            <a:r>
              <a:rPr lang="de-DE" sz="2400" dirty="0" err="1"/>
              <a:t>highly</a:t>
            </a:r>
            <a:r>
              <a:rPr lang="de-DE" sz="2400" dirty="0"/>
              <a:t> prompt-</a:t>
            </a:r>
            <a:r>
              <a:rPr lang="de-DE" sz="2400" dirty="0" err="1"/>
              <a:t>dependent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better</a:t>
            </a:r>
            <a:r>
              <a:rPr lang="de-DE" sz="2400" dirty="0"/>
              <a:t> </a:t>
            </a:r>
            <a:r>
              <a:rPr lang="de-DE" sz="2400" dirty="0" err="1"/>
              <a:t>reasoning</a:t>
            </a:r>
            <a:r>
              <a:rPr lang="de-DE" sz="2400" dirty="0"/>
              <a:t> </a:t>
            </a:r>
            <a:r>
              <a:rPr lang="de-DE" sz="2400" dirty="0" err="1"/>
              <a:t>capabilities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reasoning-specific</a:t>
            </a:r>
            <a:r>
              <a:rPr lang="de-DE" sz="2400" dirty="0"/>
              <a:t> LLMs </a:t>
            </a:r>
            <a:r>
              <a:rPr lang="de-DE" sz="2400" dirty="0" err="1"/>
              <a:t>explicitly</a:t>
            </a:r>
            <a:r>
              <a:rPr lang="de-DE" sz="2400" dirty="0"/>
              <a:t> </a:t>
            </a:r>
            <a:r>
              <a:rPr lang="de-DE" sz="2400" dirty="0" err="1"/>
              <a:t>trained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finetuned</a:t>
            </a:r>
            <a:r>
              <a:rPr lang="de-DE" sz="2400" dirty="0"/>
              <a:t> on </a:t>
            </a:r>
            <a:r>
              <a:rPr lang="de-DE" sz="2400" dirty="0" err="1"/>
              <a:t>reasoning</a:t>
            </a:r>
            <a:r>
              <a:rPr lang="de-DE" sz="2400" dirty="0"/>
              <a:t> </a:t>
            </a:r>
            <a:r>
              <a:rPr lang="de-DE" sz="2400" dirty="0" err="1"/>
              <a:t>objectives</a:t>
            </a:r>
            <a:r>
              <a:rPr lang="de-DE" sz="2400" dirty="0"/>
              <a:t> (</a:t>
            </a:r>
            <a:r>
              <a:rPr lang="de-DE" sz="2400" dirty="0" err="1"/>
              <a:t>often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CoT</a:t>
            </a:r>
            <a:r>
              <a:rPr lang="de-DE" sz="2400" dirty="0"/>
              <a:t>-style </a:t>
            </a:r>
            <a:r>
              <a:rPr lang="de-DE" sz="2400" dirty="0" err="1"/>
              <a:t>supervision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multi-</a:t>
            </a:r>
            <a:r>
              <a:rPr lang="de-DE" sz="2400" dirty="0" err="1"/>
              <a:t>step</a:t>
            </a:r>
            <a:r>
              <a:rPr lang="de-DE" sz="2400" dirty="0"/>
              <a:t> </a:t>
            </a:r>
            <a:r>
              <a:rPr lang="de-DE" sz="2400" dirty="0" err="1"/>
              <a:t>reasoning</a:t>
            </a:r>
            <a:r>
              <a:rPr lang="de-DE" sz="2400" dirty="0"/>
              <a:t> </a:t>
            </a:r>
            <a:r>
              <a:rPr lang="de-DE" sz="2400" dirty="0" err="1"/>
              <a:t>datasets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l</a:t>
            </a:r>
            <a:r>
              <a:rPr lang="de-DE" sz="2400" dirty="0" err="1"/>
              <a:t>earn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reason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default</a:t>
            </a:r>
            <a:r>
              <a:rPr lang="de-DE" sz="2400" dirty="0"/>
              <a:t>, not just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dirty="0" err="1"/>
              <a:t>prompted</a:t>
            </a: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examples</a:t>
            </a:r>
            <a:r>
              <a:rPr lang="de-DE" sz="2400" dirty="0"/>
              <a:t>: </a:t>
            </a:r>
            <a:r>
              <a:rPr lang="de-DE" sz="2400" dirty="0">
                <a:hlinkClick r:id="rId2"/>
              </a:rPr>
              <a:t>OpenAI o1</a:t>
            </a:r>
            <a:r>
              <a:rPr lang="de-DE" sz="2400" dirty="0"/>
              <a:t>, </a:t>
            </a:r>
            <a:r>
              <a:rPr lang="de-DE" sz="2400" dirty="0">
                <a:hlinkClick r:id="rId3"/>
              </a:rPr>
              <a:t>DeepSeek-R1</a:t>
            </a:r>
            <a:r>
              <a:rPr lang="de-DE" sz="2400" dirty="0"/>
              <a:t> (open source)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650135-6F1E-0A6A-7FAD-339FF4010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15961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BB335-B909-3481-F78C-2F6FA8F65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LLM Orchestration and </a:t>
            </a:r>
            <a:r>
              <a:rPr lang="de-DE" dirty="0" err="1"/>
              <a:t>Agents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B74722-F2FE-4CB7-44ED-EDB2E891B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47119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dirty="0" err="1"/>
              <a:t>wrappers</a:t>
            </a:r>
            <a:r>
              <a:rPr lang="de-DE" sz="2400" dirty="0"/>
              <a:t> </a:t>
            </a:r>
            <a:r>
              <a:rPr lang="de-DE" sz="2400" dirty="0" err="1"/>
              <a:t>around</a:t>
            </a:r>
            <a:r>
              <a:rPr lang="de-DE" sz="2400" dirty="0"/>
              <a:t> LLM </a:t>
            </a:r>
            <a:r>
              <a:rPr lang="de-DE" sz="2400" dirty="0" err="1"/>
              <a:t>calls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make</a:t>
            </a:r>
            <a:r>
              <a:rPr lang="de-DE" sz="2400" dirty="0"/>
              <a:t> </a:t>
            </a:r>
            <a:r>
              <a:rPr lang="de-DE" sz="2400" dirty="0" err="1"/>
              <a:t>them</a:t>
            </a:r>
            <a:r>
              <a:rPr lang="de-DE" sz="2400" dirty="0"/>
              <a:t> </a:t>
            </a:r>
            <a:r>
              <a:rPr lang="de-DE" sz="2400" dirty="0" err="1"/>
              <a:t>more</a:t>
            </a:r>
            <a:r>
              <a:rPr lang="de-DE" sz="2400" dirty="0"/>
              <a:t> </a:t>
            </a:r>
            <a:r>
              <a:rPr lang="de-DE" sz="2400" dirty="0" err="1"/>
              <a:t>useful</a:t>
            </a:r>
            <a:r>
              <a:rPr lang="de-DE" sz="2400" dirty="0"/>
              <a:t> in real-</a:t>
            </a:r>
            <a:r>
              <a:rPr lang="de-DE" sz="2400" dirty="0" err="1"/>
              <a:t>world</a:t>
            </a:r>
            <a:r>
              <a:rPr lang="de-DE" sz="2400" dirty="0"/>
              <a:t> </a:t>
            </a:r>
            <a:r>
              <a:rPr lang="de-DE" sz="2400" dirty="0" err="1"/>
              <a:t>applications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LLM </a:t>
            </a:r>
            <a:r>
              <a:rPr lang="de-DE" sz="2400" dirty="0" err="1"/>
              <a:t>orchestration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pipelines</a:t>
            </a:r>
            <a:r>
              <a:rPr lang="de-DE" sz="2400" dirty="0"/>
              <a:t> + prompt </a:t>
            </a:r>
            <a:r>
              <a:rPr lang="de-DE" sz="2400" dirty="0" err="1"/>
              <a:t>templates</a:t>
            </a:r>
            <a:r>
              <a:rPr lang="de-DE" sz="2400" dirty="0"/>
              <a:t> +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tools</a:t>
            </a:r>
            <a:r>
              <a:rPr lang="de-DE" sz="2400" dirty="0"/>
              <a:t> &amp; </a:t>
            </a:r>
            <a:r>
              <a:rPr lang="de-DE" sz="2400" dirty="0" err="1"/>
              <a:t>memory</a:t>
            </a:r>
            <a:r>
              <a:rPr lang="de-DE" sz="2400" dirty="0"/>
              <a:t> + </a:t>
            </a:r>
            <a:r>
              <a:rPr lang="de-DE" sz="2400" dirty="0" err="1"/>
              <a:t>context</a:t>
            </a:r>
            <a:r>
              <a:rPr lang="de-DE" sz="2400" dirty="0"/>
              <a:t> </a:t>
            </a:r>
            <a:r>
              <a:rPr lang="de-DE" sz="2400" dirty="0" err="1"/>
              <a:t>management</a:t>
            </a:r>
            <a:endParaRPr lang="de-DE" sz="2400" dirty="0"/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structured</a:t>
            </a:r>
            <a:r>
              <a:rPr lang="de-DE" sz="2400" dirty="0">
                <a:sym typeface="Wingdings" pitchFamily="2" charset="2"/>
              </a:rPr>
              <a:t> </a:t>
            </a:r>
            <a:r>
              <a:rPr lang="de-DE" sz="2400" dirty="0" err="1">
                <a:sym typeface="Wingdings" pitchFamily="2" charset="2"/>
              </a:rPr>
              <a:t>environment</a:t>
            </a:r>
            <a:endParaRPr lang="de-DE" sz="2400" dirty="0"/>
          </a:p>
          <a:p>
            <a:pPr marL="0" indent="0">
              <a:buNone/>
            </a:pPr>
            <a:r>
              <a:rPr lang="de-DE" sz="2400" dirty="0"/>
              <a:t>e.g., </a:t>
            </a:r>
            <a:r>
              <a:rPr lang="de-DE" sz="2400" dirty="0" err="1"/>
              <a:t>LangChain</a:t>
            </a:r>
            <a:r>
              <a:rPr lang="de-DE" sz="2400" dirty="0"/>
              <a:t>, </a:t>
            </a:r>
            <a:r>
              <a:rPr lang="de-DE" sz="2400" dirty="0" err="1"/>
              <a:t>LlamaIndex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agent</a:t>
            </a:r>
            <a:r>
              <a:rPr lang="de-DE" sz="2400" dirty="0"/>
              <a:t> </a:t>
            </a:r>
            <a:r>
              <a:rPr lang="de-DE" sz="2400" dirty="0" err="1"/>
              <a:t>systems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/>
              <a:t>LLM </a:t>
            </a:r>
            <a:r>
              <a:rPr lang="de-DE" sz="2400" dirty="0" err="1"/>
              <a:t>orchestration</a:t>
            </a:r>
            <a:r>
              <a:rPr lang="de-DE" sz="2400" dirty="0"/>
              <a:t> + </a:t>
            </a:r>
            <a:r>
              <a:rPr lang="de-DE" sz="2400" dirty="0" err="1"/>
              <a:t>autonomy</a:t>
            </a:r>
            <a:r>
              <a:rPr lang="de-DE" sz="2400" dirty="0"/>
              <a:t>/</a:t>
            </a:r>
            <a:r>
              <a:rPr lang="de-DE" sz="2400" dirty="0" err="1"/>
              <a:t>planning</a:t>
            </a:r>
            <a:r>
              <a:rPr lang="de-DE" sz="2400" dirty="0"/>
              <a:t> loop</a:t>
            </a:r>
          </a:p>
          <a:p>
            <a:pPr marL="0" indent="0">
              <a:buNone/>
            </a:pPr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kind</a:t>
            </a:r>
            <a:r>
              <a:rPr lang="de-DE" sz="2400" dirty="0">
                <a:sym typeface="Wingdings" pitchFamily="2" charset="2"/>
              </a:rPr>
              <a:t> </a:t>
            </a:r>
            <a:r>
              <a:rPr lang="de-DE" sz="2400" dirty="0" err="1">
                <a:sym typeface="Wingdings" pitchFamily="2" charset="2"/>
              </a:rPr>
              <a:t>of</a:t>
            </a:r>
            <a:r>
              <a:rPr lang="de-DE" sz="2400" dirty="0">
                <a:sym typeface="Wingdings" pitchFamily="2" charset="2"/>
              </a:rPr>
              <a:t> </a:t>
            </a:r>
            <a:r>
              <a:rPr lang="de-DE" sz="2400" dirty="0" err="1">
                <a:sym typeface="Wingdings" pitchFamily="2" charset="2"/>
              </a:rPr>
              <a:t>autopilot</a:t>
            </a:r>
            <a:r>
              <a:rPr lang="de-DE" sz="2400" dirty="0">
                <a:sym typeface="Wingdings" pitchFamily="2" charset="2"/>
              </a:rPr>
              <a:t> on top </a:t>
            </a:r>
            <a:r>
              <a:rPr lang="de-DE" sz="2400" dirty="0" err="1">
                <a:sym typeface="Wingdings" pitchFamily="2" charset="2"/>
              </a:rPr>
              <a:t>of</a:t>
            </a:r>
            <a:r>
              <a:rPr lang="de-DE" sz="2400" dirty="0">
                <a:sym typeface="Wingdings" pitchFamily="2" charset="2"/>
              </a:rPr>
              <a:t> </a:t>
            </a:r>
            <a:r>
              <a:rPr lang="de-DE" sz="2400" dirty="0" err="1">
                <a:sym typeface="Wingdings" pitchFamily="2" charset="2"/>
              </a:rPr>
              <a:t>orchestration</a:t>
            </a:r>
            <a:r>
              <a:rPr lang="de-DE" sz="2400" dirty="0">
                <a:sym typeface="Wingdings" pitchFamily="2" charset="2"/>
              </a:rPr>
              <a:t> </a:t>
            </a:r>
            <a:r>
              <a:rPr lang="de-DE" sz="2400" dirty="0" err="1">
                <a:sym typeface="Wingdings" pitchFamily="2" charset="2"/>
              </a:rPr>
              <a:t>layer</a:t>
            </a:r>
            <a:endParaRPr lang="de-DE" sz="2400" dirty="0"/>
          </a:p>
          <a:p>
            <a:pPr marL="0" indent="0">
              <a:buNone/>
            </a:pPr>
            <a:r>
              <a:rPr lang="de-DE" sz="2400" dirty="0"/>
              <a:t>e.g., </a:t>
            </a:r>
            <a:r>
              <a:rPr lang="de-DE" sz="2400" dirty="0" err="1"/>
              <a:t>AutoGPT</a:t>
            </a:r>
            <a:r>
              <a:rPr lang="de-DE" sz="2400" dirty="0"/>
              <a:t>, </a:t>
            </a:r>
            <a:r>
              <a:rPr lang="de-DE" sz="2400" dirty="0" err="1"/>
              <a:t>OpenAgents</a:t>
            </a:r>
            <a:r>
              <a:rPr lang="de-DE" sz="2400" dirty="0"/>
              <a:t>, </a:t>
            </a:r>
            <a:r>
              <a:rPr lang="de-DE" sz="2400" dirty="0" err="1"/>
              <a:t>BabyAGI</a:t>
            </a:r>
            <a:endParaRPr lang="de-DE" sz="2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8C356-CB0F-390F-3607-F244D67E9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653494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DA058-9557-57D9-8902-80508B1C9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Multi-Agent Systems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CB766E-0BD4-DE7A-18D1-F17E6E424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idea</a:t>
            </a:r>
            <a:r>
              <a:rPr lang="de-DE" sz="2600" dirty="0"/>
              <a:t>:</a:t>
            </a:r>
          </a:p>
          <a:p>
            <a:pPr marL="0" indent="0">
              <a:buNone/>
            </a:pPr>
            <a:r>
              <a:rPr lang="de-DE" sz="2600" dirty="0" err="1"/>
              <a:t>complex</a:t>
            </a:r>
            <a:r>
              <a:rPr lang="de-DE" sz="2600" dirty="0"/>
              <a:t>, </a:t>
            </a:r>
            <a:r>
              <a:rPr lang="de-DE" sz="2600" dirty="0" err="1"/>
              <a:t>distributed</a:t>
            </a:r>
            <a:r>
              <a:rPr lang="de-DE" sz="2600" dirty="0"/>
              <a:t>, and </a:t>
            </a:r>
            <a:r>
              <a:rPr lang="de-DE" sz="2600" dirty="0" err="1"/>
              <a:t>dynamic</a:t>
            </a:r>
            <a:r>
              <a:rPr lang="de-DE" sz="2600" dirty="0"/>
              <a:t> </a:t>
            </a:r>
            <a:r>
              <a:rPr lang="de-DE" sz="2600" dirty="0" err="1"/>
              <a:t>problems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be</a:t>
            </a:r>
            <a:r>
              <a:rPr lang="de-DE" sz="2600" dirty="0"/>
              <a:t> </a:t>
            </a:r>
            <a:r>
              <a:rPr lang="de-DE" sz="2600" dirty="0" err="1"/>
              <a:t>solved</a:t>
            </a:r>
            <a:r>
              <a:rPr lang="de-DE" sz="2600" dirty="0"/>
              <a:t> </a:t>
            </a:r>
            <a:r>
              <a:rPr lang="de-DE" sz="2600" dirty="0" err="1"/>
              <a:t>more</a:t>
            </a:r>
            <a:r>
              <a:rPr lang="de-DE" sz="2600" dirty="0"/>
              <a:t> </a:t>
            </a:r>
            <a:r>
              <a:rPr lang="de-DE" sz="2600" dirty="0" err="1"/>
              <a:t>efficiently</a:t>
            </a:r>
            <a:r>
              <a:rPr lang="de-DE" sz="2600" dirty="0"/>
              <a:t>, </a:t>
            </a:r>
            <a:r>
              <a:rPr lang="de-DE" sz="2600" dirty="0" err="1"/>
              <a:t>flexibly</a:t>
            </a:r>
            <a:r>
              <a:rPr lang="de-DE" sz="2600" dirty="0"/>
              <a:t>, and </a:t>
            </a:r>
            <a:r>
              <a:rPr lang="de-DE" sz="2600" dirty="0" err="1"/>
              <a:t>robustly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using</a:t>
            </a:r>
            <a:r>
              <a:rPr lang="de-DE" sz="2600" dirty="0"/>
              <a:t> multiple </a:t>
            </a:r>
            <a:r>
              <a:rPr lang="de-DE" sz="2600" dirty="0" err="1"/>
              <a:t>specialized</a:t>
            </a:r>
            <a:r>
              <a:rPr lang="de-DE" sz="2600" dirty="0"/>
              <a:t> </a:t>
            </a:r>
            <a:r>
              <a:rPr lang="de-DE" sz="2600" dirty="0" err="1"/>
              <a:t>agents</a:t>
            </a:r>
            <a:r>
              <a:rPr lang="de-DE" sz="2600" dirty="0"/>
              <a:t> </a:t>
            </a:r>
            <a:r>
              <a:rPr lang="de-DE" sz="2600" dirty="0" err="1"/>
              <a:t>rather</a:t>
            </a:r>
            <a:r>
              <a:rPr lang="de-DE" sz="2600" dirty="0"/>
              <a:t> </a:t>
            </a:r>
            <a:r>
              <a:rPr lang="de-DE" sz="2600" dirty="0" err="1"/>
              <a:t>than</a:t>
            </a:r>
            <a:r>
              <a:rPr lang="de-DE" sz="2600" dirty="0"/>
              <a:t> a </a:t>
            </a:r>
            <a:r>
              <a:rPr lang="de-DE" sz="2600" dirty="0" err="1"/>
              <a:t>single</a:t>
            </a:r>
            <a:r>
              <a:rPr lang="de-DE" sz="2600" dirty="0"/>
              <a:t> </a:t>
            </a:r>
            <a:r>
              <a:rPr lang="de-DE" sz="2600" dirty="0" err="1"/>
              <a:t>one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extended</a:t>
            </a:r>
            <a:r>
              <a:rPr lang="de-DE" sz="2600" dirty="0"/>
              <a:t> </a:t>
            </a:r>
            <a:r>
              <a:rPr lang="de-DE" sz="2600" dirty="0" err="1"/>
              <a:t>agent</a:t>
            </a:r>
            <a:r>
              <a:rPr lang="de-DE" sz="2600" dirty="0"/>
              <a:t> </a:t>
            </a:r>
            <a:r>
              <a:rPr lang="de-DE" sz="2600" dirty="0" err="1"/>
              <a:t>system</a:t>
            </a:r>
            <a:r>
              <a:rPr lang="de-DE" sz="2600" dirty="0"/>
              <a:t>:</a:t>
            </a:r>
          </a:p>
          <a:p>
            <a:pPr marL="0" indent="0">
              <a:buNone/>
            </a:pPr>
            <a:r>
              <a:rPr lang="de-DE" sz="2600" dirty="0"/>
              <a:t>LLM </a:t>
            </a:r>
            <a:r>
              <a:rPr lang="de-DE" sz="2600" dirty="0" err="1"/>
              <a:t>orchestration</a:t>
            </a:r>
            <a:r>
              <a:rPr lang="de-DE" sz="2600" dirty="0"/>
              <a:t> + </a:t>
            </a:r>
            <a:r>
              <a:rPr lang="de-DE" sz="2600" dirty="0" err="1"/>
              <a:t>autonomy</a:t>
            </a:r>
            <a:r>
              <a:rPr lang="de-DE" sz="2600" dirty="0"/>
              <a:t>/</a:t>
            </a:r>
            <a:r>
              <a:rPr lang="de-DE" sz="2600" dirty="0" err="1"/>
              <a:t>planning</a:t>
            </a:r>
            <a:r>
              <a:rPr lang="de-DE" sz="2600" dirty="0"/>
              <a:t> loop</a:t>
            </a:r>
          </a:p>
          <a:p>
            <a:pPr marL="0" indent="0">
              <a:buNone/>
            </a:pPr>
            <a:r>
              <a:rPr lang="de-DE" sz="2600" b="1" dirty="0"/>
              <a:t>+ </a:t>
            </a:r>
            <a:r>
              <a:rPr lang="de-DE" sz="2600" b="1" dirty="0" err="1"/>
              <a:t>coordination</a:t>
            </a:r>
            <a:r>
              <a:rPr lang="de-DE" sz="2600" b="1" dirty="0"/>
              <a:t> </a:t>
            </a:r>
            <a:r>
              <a:rPr lang="de-DE" sz="2600" b="1" dirty="0" err="1"/>
              <a:t>between</a:t>
            </a:r>
            <a:r>
              <a:rPr lang="de-DE" sz="2600" b="1" dirty="0"/>
              <a:t> multiple </a:t>
            </a:r>
            <a:r>
              <a:rPr lang="de-DE" sz="2600" b="1" dirty="0" err="1"/>
              <a:t>agents</a:t>
            </a:r>
            <a:endParaRPr lang="de-DE" sz="2600" b="1" dirty="0"/>
          </a:p>
          <a:p>
            <a:pPr marL="0" indent="0">
              <a:buNone/>
            </a:pPr>
            <a:r>
              <a:rPr lang="de-DE" sz="2600" dirty="0"/>
              <a:t>e.g., </a:t>
            </a:r>
            <a:r>
              <a:rPr lang="de-DE" sz="2600" dirty="0" err="1"/>
              <a:t>AutoGen</a:t>
            </a:r>
            <a:endParaRPr lang="de-DE" sz="2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CD45DA-7FE5-C668-84DE-F9EF4FC8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24782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D319FCD-732C-D4BD-58AD-20D029B0B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A2A and MCP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1C5FD94-7867-AA1F-C979-300CD5A8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96</a:t>
            </a:fld>
            <a:endParaRPr lang="de-DE"/>
          </a:p>
        </p:txBody>
      </p:sp>
      <p:pic>
        <p:nvPicPr>
          <p:cNvPr id="1026" name="Picture 2" descr="A2A and MCP workflow">
            <a:extLst>
              <a:ext uri="{FF2B5EF4-FFF2-40B4-BE49-F238E27FC236}">
                <a16:creationId xmlns:a16="http://schemas.microsoft.com/office/drawing/2014/main" id="{3C0F918B-0341-7572-1DCC-8AD3B4A23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589" y="1690688"/>
            <a:ext cx="7726821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64CAE10-7476-215E-8FB6-74A3BBB1520B}"/>
              </a:ext>
            </a:extLst>
          </p:cNvPr>
          <p:cNvSpPr txBox="1"/>
          <p:nvPr/>
        </p:nvSpPr>
        <p:spPr>
          <a:xfrm>
            <a:off x="7606265" y="2058460"/>
            <a:ext cx="4476307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200" dirty="0" err="1">
                <a:solidFill>
                  <a:srgbClr val="05192D"/>
                </a:solidFill>
              </a:rPr>
              <a:t>a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gent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interoperability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(A2A):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giving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agents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a </a:t>
            </a:r>
            <a:r>
              <a:rPr lang="de-DE" sz="2200" dirty="0" err="1"/>
              <a:t>standardized</a:t>
            </a:r>
            <a:r>
              <a:rPr lang="de-DE" sz="2200" dirty="0"/>
              <a:t> interface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interact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each</a:t>
            </a:r>
            <a:r>
              <a:rPr lang="de-DE" sz="2200" dirty="0"/>
              <a:t> </a:t>
            </a:r>
            <a:r>
              <a:rPr lang="de-DE" sz="2200" dirty="0" err="1"/>
              <a:t>other</a:t>
            </a:r>
            <a:endParaRPr lang="de-DE" sz="22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899433-5B5D-A58E-B9B6-47C54A2336BD}"/>
              </a:ext>
            </a:extLst>
          </p:cNvPr>
          <p:cNvSpPr txBox="1"/>
          <p:nvPr/>
        </p:nvSpPr>
        <p:spPr>
          <a:xfrm>
            <a:off x="109427" y="2058460"/>
            <a:ext cx="4303085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200" dirty="0" err="1">
                <a:solidFill>
                  <a:srgbClr val="05192D"/>
                </a:solidFill>
              </a:rPr>
              <a:t>t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ool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interoperability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(MCP):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giving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</a:t>
            </a:r>
            <a:r>
              <a:rPr kumimoji="0" lang="de-DE" altLang="de-DE" sz="2200" i="0" u="none" strike="noStrike" cap="none" normalizeH="0" baseline="0" dirty="0" err="1">
                <a:ln>
                  <a:noFill/>
                </a:ln>
                <a:solidFill>
                  <a:srgbClr val="05192D"/>
                </a:solidFill>
                <a:effectLst/>
              </a:rPr>
              <a:t>each</a:t>
            </a:r>
            <a:r>
              <a:rPr kumimoji="0" lang="de-DE" altLang="de-DE" sz="2200" i="0" u="none" strike="noStrike" cap="none" normalizeH="0" baseline="0" dirty="0">
                <a:ln>
                  <a:noFill/>
                </a:ln>
                <a:solidFill>
                  <a:srgbClr val="05192D"/>
                </a:solidFill>
                <a:effectLst/>
              </a:rPr>
              <a:t> </a:t>
            </a:r>
            <a:r>
              <a:rPr lang="de-DE" sz="2200" dirty="0" err="1"/>
              <a:t>agent</a:t>
            </a:r>
            <a:r>
              <a:rPr lang="de-DE" sz="2200" dirty="0"/>
              <a:t> a </a:t>
            </a:r>
            <a:r>
              <a:rPr lang="de-DE" sz="2200" dirty="0" err="1"/>
              <a:t>standardized</a:t>
            </a:r>
            <a:r>
              <a:rPr lang="de-DE" sz="2200" dirty="0"/>
              <a:t> interface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interact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world</a:t>
            </a:r>
            <a:r>
              <a:rPr lang="de-DE" sz="2200" dirty="0"/>
              <a:t> (</a:t>
            </a:r>
            <a:r>
              <a:rPr lang="de-DE" sz="2200" dirty="0" err="1"/>
              <a:t>tools</a:t>
            </a:r>
            <a:r>
              <a:rPr lang="de-DE" sz="2200" dirty="0"/>
              <a:t>, </a:t>
            </a:r>
            <a:r>
              <a:rPr lang="de-DE" sz="2200" dirty="0" err="1"/>
              <a:t>data</a:t>
            </a:r>
            <a:r>
              <a:rPr lang="de-DE" sz="2200" dirty="0"/>
              <a:t>, APIs)</a:t>
            </a:r>
            <a:endParaRPr kumimoji="0" lang="de-DE" altLang="de-DE" sz="2200" i="0" u="none" strike="noStrike" cap="none" normalizeH="0" baseline="0" dirty="0">
              <a:ln>
                <a:noFill/>
              </a:ln>
              <a:solidFill>
                <a:srgbClr val="05192D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3375704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70E95F5-1DB0-4853-AAB4-79513CA79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407" y="1008158"/>
            <a:ext cx="3400733" cy="226855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006D8BA-2F8C-7F40-95D8-02D4D63D8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014" y="2142435"/>
            <a:ext cx="3014074" cy="459995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1DE0BC4-585B-8604-CD14-90624BE523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6104" y="390564"/>
            <a:ext cx="3299489" cy="495506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8F78F02-19B1-9710-81FA-125CFCC412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077" y="3736428"/>
            <a:ext cx="3711697" cy="247535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BB3A0DF-5139-6CA9-EB9E-A7452488F64F}"/>
              </a:ext>
            </a:extLst>
          </p:cNvPr>
          <p:cNvSpPr txBox="1"/>
          <p:nvPr/>
        </p:nvSpPr>
        <p:spPr>
          <a:xfrm>
            <a:off x="5082014" y="1773103"/>
            <a:ext cx="28272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 err="1">
                <a:solidFill>
                  <a:srgbClr val="000000"/>
                </a:solidFill>
                <a:effectLst/>
              </a:rPr>
              <a:t>encyclopedic</a:t>
            </a:r>
            <a:r>
              <a:rPr lang="de-DE" dirty="0">
                <a:solidFill>
                  <a:srgbClr val="000000"/>
                </a:solidFill>
                <a:effectLst/>
              </a:rPr>
              <a:t> </a:t>
            </a:r>
            <a:r>
              <a:rPr lang="de-DE" dirty="0" err="1">
                <a:solidFill>
                  <a:srgbClr val="000000"/>
                </a:solidFill>
                <a:effectLst/>
              </a:rPr>
              <a:t>knowledge</a:t>
            </a:r>
            <a:endParaRPr lang="de-D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8E3C695-317E-32FC-288B-498FF3D87C59}"/>
              </a:ext>
            </a:extLst>
          </p:cNvPr>
          <p:cNvSpPr txBox="1"/>
          <p:nvPr/>
        </p:nvSpPr>
        <p:spPr>
          <a:xfrm>
            <a:off x="579077" y="6211778"/>
            <a:ext cx="2059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jagged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73B8E28-C419-2208-B200-DC285C71DEB3}"/>
              </a:ext>
            </a:extLst>
          </p:cNvPr>
          <p:cNvSpPr txBox="1"/>
          <p:nvPr/>
        </p:nvSpPr>
        <p:spPr>
          <a:xfrm>
            <a:off x="286407" y="593634"/>
            <a:ext cx="160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hallucinations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31587FF-6DD5-BBB4-0BEB-D54EA5E8D6DC}"/>
              </a:ext>
            </a:extLst>
          </p:cNvPr>
          <p:cNvSpPr txBox="1"/>
          <p:nvPr/>
        </p:nvSpPr>
        <p:spPr>
          <a:xfrm>
            <a:off x="8606104" y="5345628"/>
            <a:ext cx="229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anterograde </a:t>
            </a:r>
            <a:r>
              <a:rPr lang="de-DE" dirty="0" err="1"/>
              <a:t>amnesia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DBDFC7D-A8D6-BBC9-B672-99051C3A11F7}"/>
              </a:ext>
            </a:extLst>
          </p:cNvPr>
          <p:cNvSpPr txBox="1"/>
          <p:nvPr/>
        </p:nvSpPr>
        <p:spPr>
          <a:xfrm>
            <a:off x="3947598" y="547467"/>
            <a:ext cx="440349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b="1" i="1" dirty="0"/>
              <a:t>LLM</a:t>
            </a:r>
            <a:r>
              <a:rPr lang="de-DE" sz="2400" dirty="0"/>
              <a:t>:</a:t>
            </a:r>
            <a:r>
              <a:rPr lang="de-DE" sz="2400" i="1" dirty="0"/>
              <a:t> </a:t>
            </a:r>
            <a:r>
              <a:rPr lang="de-DE" sz="2400" i="1" dirty="0" err="1"/>
              <a:t>kind</a:t>
            </a:r>
            <a:r>
              <a:rPr lang="de-DE" sz="2400" i="1" dirty="0"/>
              <a:t> </a:t>
            </a:r>
            <a:r>
              <a:rPr lang="de-DE" sz="2400" i="1" dirty="0" err="1"/>
              <a:t>of</a:t>
            </a:r>
            <a:r>
              <a:rPr lang="de-DE" sz="2400" i="1" dirty="0"/>
              <a:t> a </a:t>
            </a:r>
            <a:r>
              <a:rPr lang="de-DE" sz="2400" i="1" dirty="0" err="1"/>
              <a:t>lossy</a:t>
            </a:r>
            <a:r>
              <a:rPr lang="de-DE" sz="2400" i="1" dirty="0"/>
              <a:t> </a:t>
            </a:r>
            <a:r>
              <a:rPr lang="de-DE" sz="2400" i="1" dirty="0" err="1"/>
              <a:t>simulation</a:t>
            </a:r>
            <a:r>
              <a:rPr lang="de-DE" sz="2400" i="1" dirty="0"/>
              <a:t> </a:t>
            </a:r>
            <a:r>
              <a:rPr lang="de-DE" sz="2400" i="1" dirty="0" err="1"/>
              <a:t>of</a:t>
            </a:r>
            <a:r>
              <a:rPr lang="de-DE" sz="2400" i="1" dirty="0"/>
              <a:t> a </a:t>
            </a:r>
            <a:r>
              <a:rPr lang="de-DE" sz="2400" i="1" dirty="0" err="1"/>
              <a:t>savant</a:t>
            </a:r>
            <a:r>
              <a:rPr lang="de-DE" sz="2400" i="1" dirty="0"/>
              <a:t> </a:t>
            </a:r>
            <a:r>
              <a:rPr lang="de-DE" sz="2400" i="1" dirty="0" err="1"/>
              <a:t>with</a:t>
            </a:r>
            <a:r>
              <a:rPr lang="de-DE" sz="2400" i="1" dirty="0"/>
              <a:t> </a:t>
            </a:r>
            <a:r>
              <a:rPr lang="de-DE" sz="2400" i="1" dirty="0" err="1"/>
              <a:t>cognitive</a:t>
            </a:r>
            <a:r>
              <a:rPr lang="de-DE" sz="2400" i="1" dirty="0"/>
              <a:t> </a:t>
            </a:r>
            <a:r>
              <a:rPr lang="de-DE" sz="2400" i="1" dirty="0" err="1"/>
              <a:t>issues</a:t>
            </a:r>
            <a:endParaRPr lang="de-DE" sz="2400" i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F9AC64E-80AD-3BF1-D0FA-E06ACA623B8F}"/>
              </a:ext>
            </a:extLst>
          </p:cNvPr>
          <p:cNvSpPr txBox="1"/>
          <p:nvPr/>
        </p:nvSpPr>
        <p:spPr>
          <a:xfrm>
            <a:off x="11097358" y="6526943"/>
            <a:ext cx="8082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from</a:t>
            </a:r>
            <a:r>
              <a:rPr lang="de-DE" sz="800" dirty="0"/>
              <a:t> </a:t>
            </a:r>
            <a:r>
              <a:rPr lang="de-DE" sz="800" dirty="0" err="1"/>
              <a:t>Karpathy</a:t>
            </a:r>
            <a:endParaRPr lang="de-DE" sz="8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933D0A8-6696-5CED-C891-40522AF9E0E9}"/>
              </a:ext>
            </a:extLst>
          </p:cNvPr>
          <p:cNvSpPr txBox="1"/>
          <p:nvPr/>
        </p:nvSpPr>
        <p:spPr>
          <a:xfrm>
            <a:off x="286406" y="2575961"/>
            <a:ext cx="3400734" cy="64633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implicit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knowledge</a:t>
            </a:r>
            <a:r>
              <a:rPr lang="de-DE" dirty="0">
                <a:solidFill>
                  <a:schemeClr val="bg1"/>
                </a:solidFill>
              </a:rPr>
              <a:t> &amp; </a:t>
            </a:r>
            <a:r>
              <a:rPr lang="de-DE" dirty="0" err="1">
                <a:solidFill>
                  <a:schemeClr val="bg1"/>
                </a:solidFill>
              </a:rPr>
              <a:t>probabilistic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pattern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completion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9A05181-2E28-9861-0074-DC568333EACA}"/>
              </a:ext>
            </a:extLst>
          </p:cNvPr>
          <p:cNvSpPr txBox="1"/>
          <p:nvPr/>
        </p:nvSpPr>
        <p:spPr>
          <a:xfrm>
            <a:off x="5261652" y="5683320"/>
            <a:ext cx="2654798" cy="92333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huge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models</a:t>
            </a:r>
            <a:r>
              <a:rPr lang="de-DE" dirty="0">
                <a:solidFill>
                  <a:schemeClr val="bg1"/>
                </a:solidFill>
              </a:rPr>
              <a:t> &amp; massive </a:t>
            </a:r>
            <a:r>
              <a:rPr lang="de-DE" dirty="0" err="1">
                <a:solidFill>
                  <a:schemeClr val="bg1"/>
                </a:solidFill>
              </a:rPr>
              <a:t>pretraining</a:t>
            </a:r>
            <a:r>
              <a:rPr lang="de-DE" dirty="0">
                <a:solidFill>
                  <a:schemeClr val="bg1"/>
                </a:solidFill>
              </a:rPr>
              <a:t>: </a:t>
            </a:r>
            <a:r>
              <a:rPr lang="de-DE" dirty="0" err="1">
                <a:solidFill>
                  <a:schemeClr val="bg1"/>
                </a:solidFill>
              </a:rPr>
              <a:t>compression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internet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5222409-3FF1-AE7D-7AF6-2673A738F52C}"/>
              </a:ext>
            </a:extLst>
          </p:cNvPr>
          <p:cNvSpPr txBox="1"/>
          <p:nvPr/>
        </p:nvSpPr>
        <p:spPr>
          <a:xfrm>
            <a:off x="1223195" y="5526676"/>
            <a:ext cx="2423460" cy="64633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interpolations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from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vector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representations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271EB18-EC1D-0FB9-CC08-3F82D70B1AC7}"/>
              </a:ext>
            </a:extLst>
          </p:cNvPr>
          <p:cNvSpPr txBox="1"/>
          <p:nvPr/>
        </p:nvSpPr>
        <p:spPr>
          <a:xfrm>
            <a:off x="9110220" y="4650654"/>
            <a:ext cx="2291255" cy="64633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only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short</a:t>
            </a:r>
            <a:r>
              <a:rPr lang="de-DE" dirty="0">
                <a:solidFill>
                  <a:schemeClr val="bg1"/>
                </a:solidFill>
              </a:rPr>
              <a:t>-term </a:t>
            </a:r>
            <a:r>
              <a:rPr lang="de-DE" dirty="0" err="1">
                <a:solidFill>
                  <a:schemeClr val="bg1"/>
                </a:solidFill>
              </a:rPr>
              <a:t>memory</a:t>
            </a:r>
            <a:r>
              <a:rPr lang="de-DE" dirty="0">
                <a:solidFill>
                  <a:schemeClr val="bg1"/>
                </a:solidFill>
              </a:rPr>
              <a:t> in </a:t>
            </a:r>
            <a:r>
              <a:rPr lang="de-DE" dirty="0" err="1">
                <a:solidFill>
                  <a:schemeClr val="bg1"/>
                </a:solidFill>
              </a:rPr>
              <a:t>context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02509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E930BB-7BF8-5D63-0B4D-0A9647C3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B8950CB-B333-BE21-294E-288F360252EB}"/>
              </a:ext>
            </a:extLst>
          </p:cNvPr>
          <p:cNvSpPr txBox="1"/>
          <p:nvPr/>
        </p:nvSpPr>
        <p:spPr>
          <a:xfrm>
            <a:off x="0" y="6581001"/>
            <a:ext cx="642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hlinkClick r:id="rId3"/>
              </a:rPr>
              <a:t>source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06880775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41EB238-9BE9-41DB-A60A-575B0D4C6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E77266B-3318-D68C-A5F3-1301750F1FDD}"/>
              </a:ext>
            </a:extLst>
          </p:cNvPr>
          <p:cNvSpPr txBox="1"/>
          <p:nvPr/>
        </p:nvSpPr>
        <p:spPr>
          <a:xfrm>
            <a:off x="0" y="6581001"/>
            <a:ext cx="642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hlinkClick r:id="rId3"/>
              </a:rPr>
              <a:t>source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423915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5376</Words>
  <Application>Microsoft Macintosh PowerPoint</Application>
  <PresentationFormat>Breitbild</PresentationFormat>
  <Paragraphs>874</Paragraphs>
  <Slides>100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100</vt:i4>
      </vt:variant>
    </vt:vector>
  </HeadingPairs>
  <TitlesOfParts>
    <vt:vector size="108" baseType="lpstr">
      <vt:lpstr>.AppleSystemUIFont</vt:lpstr>
      <vt:lpstr>Aptos</vt:lpstr>
      <vt:lpstr>Aptos Display</vt:lpstr>
      <vt:lpstr>Arial</vt:lpstr>
      <vt:lpstr>Cambria Math</vt:lpstr>
      <vt:lpstr>Courier New</vt:lpstr>
      <vt:lpstr>Wingdings</vt:lpstr>
      <vt:lpstr>Office Theme</vt:lpstr>
      <vt:lpstr>Language Models</vt:lpstr>
      <vt:lpstr>Natural Language Processing (NLP)</vt:lpstr>
      <vt:lpstr>NLP Tasks</vt:lpstr>
      <vt:lpstr>Symbolic vs Neural NLP</vt:lpstr>
      <vt:lpstr>Large Language Models (LLM)</vt:lpstr>
      <vt:lpstr>Tokenization</vt:lpstr>
      <vt:lpstr>Embedding Layers</vt:lpstr>
      <vt:lpstr>Some Thoughts on Word Embeddings</vt:lpstr>
      <vt:lpstr>Word Embeddings as Part of Language Model</vt:lpstr>
      <vt:lpstr>Tokenization &amp; Embeddings</vt:lpstr>
      <vt:lpstr>Self-Supervised Learning</vt:lpstr>
      <vt:lpstr>Context Awareness: Transformer</vt:lpstr>
      <vt:lpstr>Self-Attention Mechanism</vt:lpstr>
      <vt:lpstr>Scaled Dot-Product Attention</vt:lpstr>
      <vt:lpstr>Example: Dimensions in BERT</vt:lpstr>
      <vt:lpstr>MatMul</vt:lpstr>
      <vt:lpstr>Attention Mask</vt:lpstr>
      <vt:lpstr>Padding Mask</vt:lpstr>
      <vt:lpstr>Multi-Head Attention</vt:lpstr>
      <vt:lpstr>Positional Encoding</vt:lpstr>
      <vt:lpstr>PowerPoint-Präsentation</vt:lpstr>
      <vt:lpstr>Skip Connections and Layer Normalization</vt:lpstr>
      <vt:lpstr>Batch vs Layer Norm</vt:lpstr>
      <vt:lpstr>Role of Feed-Forward Neural Networks (FFNN)</vt:lpstr>
      <vt:lpstr>Next-Token Prediction</vt:lpstr>
      <vt:lpstr>From Embeddings to Probabilities</vt:lpstr>
      <vt:lpstr>Token Selection at Inference</vt:lpstr>
      <vt:lpstr>top-k &amp; top-p Sampling</vt:lpstr>
      <vt:lpstr>Sequence Completion</vt:lpstr>
      <vt:lpstr>Training Loss</vt:lpstr>
      <vt:lpstr>Transformer Types</vt:lpstr>
      <vt:lpstr>Decoder-Only = Autoregressive Models</vt:lpstr>
      <vt:lpstr>Encoder-Only = Bidirectional Models</vt:lpstr>
      <vt:lpstr>Autoregressive Text Generation</vt:lpstr>
      <vt:lpstr>How are LLMs Generative Models then?</vt:lpstr>
      <vt:lpstr>Prompting</vt:lpstr>
      <vt:lpstr>In-Context Learning (ICL)</vt:lpstr>
      <vt:lpstr>LLMs</vt:lpstr>
      <vt:lpstr>Size Matters: LARGE Language Models</vt:lpstr>
      <vt:lpstr>Some LLM Numbers</vt:lpstr>
      <vt:lpstr>PowerPoint-Präsentation</vt:lpstr>
      <vt:lpstr>Mixture-of-Experts (MoE)</vt:lpstr>
      <vt:lpstr>PowerPoint-Präsentation</vt:lpstr>
      <vt:lpstr>PowerPoint-Präsentation</vt:lpstr>
      <vt:lpstr>Image Classification with Vision Transformer</vt:lpstr>
      <vt:lpstr>Combination of Vision and Text</vt:lpstr>
      <vt:lpstr>Modern Language Models in a Nutshell</vt:lpstr>
      <vt:lpstr>Transfer Learning from Foundation Models</vt:lpstr>
      <vt:lpstr>Finetuning of BERT</vt:lpstr>
      <vt:lpstr>Example: Sequence Classification</vt:lpstr>
      <vt:lpstr>Example: Sentence Embeddings</vt:lpstr>
      <vt:lpstr>SBERT</vt:lpstr>
      <vt:lpstr>Example: Token Classification</vt:lpstr>
      <vt:lpstr>Finetuning Scenarios</vt:lpstr>
      <vt:lpstr>Instruction Tuning</vt:lpstr>
      <vt:lpstr>Instruction Tuning Data</vt:lpstr>
      <vt:lpstr>Base vs Instruction-tuned LLM</vt:lpstr>
      <vt:lpstr>PowerPoint-Präsentation</vt:lpstr>
      <vt:lpstr>Use Cases of Instruction Tuning</vt:lpstr>
      <vt:lpstr>Preference Alignment</vt:lpstr>
      <vt:lpstr>GPT-3  InstructGPT  ChatGPT</vt:lpstr>
      <vt:lpstr>Prompt Engineering</vt:lpstr>
      <vt:lpstr>Typical Prompt Structure</vt:lpstr>
      <vt:lpstr>Example Prompt</vt:lpstr>
      <vt:lpstr>Simplest Possible Prompt</vt:lpstr>
      <vt:lpstr>Best Practices: Clear Instruction &amp; Query</vt:lpstr>
      <vt:lpstr>Best Practices: Give Context</vt:lpstr>
      <vt:lpstr>Aka Role Prompting</vt:lpstr>
      <vt:lpstr>Best Practices: Specify Constraints</vt:lpstr>
      <vt:lpstr>Output Indicators</vt:lpstr>
      <vt:lpstr>Examples/Demonstrations</vt:lpstr>
      <vt:lpstr>Important Subtlety: Formatting &amp; Abstraction</vt:lpstr>
      <vt:lpstr>Structured Design</vt:lpstr>
      <vt:lpstr>Interfaces to Chatbots</vt:lpstr>
      <vt:lpstr>Chain-of-Thought Prompting (CoT)</vt:lpstr>
      <vt:lpstr>Zero-Shot CoT</vt:lpstr>
      <vt:lpstr>Hallucinations</vt:lpstr>
      <vt:lpstr>Retrieval Augmented Generation (RAG)</vt:lpstr>
      <vt:lpstr>PowerPoint-Präsentation</vt:lpstr>
      <vt:lpstr>Embeddings &amp; Vector Similarity Search</vt:lpstr>
      <vt:lpstr>Example: sentence-transformers</vt:lpstr>
      <vt:lpstr>Advanced Prompting Techniques</vt:lpstr>
      <vt:lpstr>System Prompts</vt:lpstr>
      <vt:lpstr>PowerPoint-Präsentation</vt:lpstr>
      <vt:lpstr>Rule of Thumb</vt:lpstr>
      <vt:lpstr>Agents</vt:lpstr>
      <vt:lpstr>Agentic Intelligence</vt:lpstr>
      <vt:lpstr>Example: LLM Use in Coding</vt:lpstr>
      <vt:lpstr>Intuitive and Analytical Thinking</vt:lpstr>
      <vt:lpstr>Tool Usage</vt:lpstr>
      <vt:lpstr>Acquistion of Tool Usage Skills</vt:lpstr>
      <vt:lpstr>Test-Time Scaling</vt:lpstr>
      <vt:lpstr>Reasoning Models</vt:lpstr>
      <vt:lpstr>LLM Orchestration and Agents</vt:lpstr>
      <vt:lpstr>Multi-Agent Systems</vt:lpstr>
      <vt:lpstr>Example for Combination of A2A and MCP</vt:lpstr>
      <vt:lpstr>PowerPoint-Präsentation</vt:lpstr>
      <vt:lpstr>PowerPoint-Präsentation</vt:lpstr>
      <vt:lpstr>PowerPoint-Präsentation</vt:lpstr>
      <vt:lpstr>LLMs ≠ AGI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47</cp:revision>
  <dcterms:created xsi:type="dcterms:W3CDTF">2025-01-09T11:24:27Z</dcterms:created>
  <dcterms:modified xsi:type="dcterms:W3CDTF">2026-02-23T10:55:40Z</dcterms:modified>
</cp:coreProperties>
</file>

<file path=docProps/thumbnail.jpeg>
</file>